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PT Sans Narrow"/>
      <p:regular r:id="rId19"/>
      <p:bold r:id="rId20"/>
    </p:embeddedFont>
    <p:embeddedFont>
      <p:font typeface="Helvetica Neue"/>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A0C5B73-A0F7-4E75-AF22-FF9038AE8B3F}">
  <a:tblStyle styleId="{1A0C5B73-A0F7-4E75-AF22-FF9038AE8B3F}"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TSansNarrow-bold.fntdata"/><Relationship Id="rId11" Type="http://schemas.openxmlformats.org/officeDocument/2006/relationships/slide" Target="slides/slide6.xml"/><Relationship Id="rId22" Type="http://schemas.openxmlformats.org/officeDocument/2006/relationships/font" Target="fonts/HelveticaNeue-bold.fntdata"/><Relationship Id="rId10" Type="http://schemas.openxmlformats.org/officeDocument/2006/relationships/slide" Target="slides/slide5.xml"/><Relationship Id="rId21" Type="http://schemas.openxmlformats.org/officeDocument/2006/relationships/font" Target="fonts/HelveticaNeue-regular.fntdata"/><Relationship Id="rId13" Type="http://schemas.openxmlformats.org/officeDocument/2006/relationships/slide" Target="slides/slide8.xml"/><Relationship Id="rId24" Type="http://schemas.openxmlformats.org/officeDocument/2006/relationships/font" Target="fonts/HelveticaNeue-boldItalic.fntdata"/><Relationship Id="rId12" Type="http://schemas.openxmlformats.org/officeDocument/2006/relationships/slide" Target="slides/slide7.xml"/><Relationship Id="rId23"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TSansNarrow-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png"/><Relationship Id="rId11" Type="http://schemas.openxmlformats.org/officeDocument/2006/relationships/image" Target="../media/image6.png"/><Relationship Id="rId10" Type="http://schemas.openxmlformats.org/officeDocument/2006/relationships/image" Target="../media/image14.png"/><Relationship Id="rId9"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3.pn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hyperlink" Target="https://www.instagram.com/explore/tags/calligraphy/?hl=en" TargetMode="External"/><Relationship Id="rId6" Type="http://schemas.openxmlformats.org/officeDocument/2006/relationships/hyperlink" Target="https://www.pinterest.ca/search/pins/?q=calligraphy&amp;rs=typed&amp;term_meta%5B%5D=calligraphy%7Ctype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hyperlink" Target="https://www.etsy.com/ca/market/calligraph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Shape 54"/>
          <p:cNvPicPr preferRelativeResize="0"/>
          <p:nvPr/>
        </p:nvPicPr>
        <p:blipFill rotWithShape="1">
          <a:blip r:embed="rId3">
            <a:alphaModFix/>
          </a:blip>
          <a:srcRect b="8347" l="19328" r="27830" t="11311"/>
          <a:stretch/>
        </p:blipFill>
        <p:spPr>
          <a:xfrm rot="-5181014">
            <a:off x="3647526" y="-1715792"/>
            <a:ext cx="1945596" cy="7957788"/>
          </a:xfrm>
          <a:prstGeom prst="rect">
            <a:avLst/>
          </a:prstGeom>
          <a:noFill/>
          <a:ln>
            <a:noFill/>
          </a:ln>
        </p:spPr>
      </p:pic>
      <p:sp>
        <p:nvSpPr>
          <p:cNvPr id="55" name="Shape 55"/>
          <p:cNvSpPr txBox="1"/>
          <p:nvPr/>
        </p:nvSpPr>
        <p:spPr>
          <a:xfrm>
            <a:off x="247275" y="2529400"/>
            <a:ext cx="8760900" cy="10104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b="1" lang="en" sz="2400">
                <a:latin typeface="Helvetica Neue"/>
                <a:ea typeface="Helvetica Neue"/>
                <a:cs typeface="Helvetica Neue"/>
                <a:sym typeface="Helvetica Neue"/>
              </a:rPr>
              <a:t>L I B R A R Y   S U P P O R T E D   I N Q U I R Y</a:t>
            </a:r>
            <a:endParaRPr b="1" sz="2400">
              <a:latin typeface="Helvetica Neue"/>
              <a:ea typeface="Helvetica Neue"/>
              <a:cs typeface="Helvetica Neue"/>
              <a:sym typeface="Helvetica Neue"/>
            </a:endParaRPr>
          </a:p>
        </p:txBody>
      </p:sp>
      <p:sp>
        <p:nvSpPr>
          <p:cNvPr id="56" name="Shape 56"/>
          <p:cNvSpPr txBox="1"/>
          <p:nvPr/>
        </p:nvSpPr>
        <p:spPr>
          <a:xfrm>
            <a:off x="4355775" y="2684700"/>
            <a:ext cx="543900" cy="2472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b="1" lang="en"/>
              <a:t>A</a:t>
            </a:r>
            <a:endParaRPr b="1"/>
          </a:p>
        </p:txBody>
      </p:sp>
      <p:sp>
        <p:nvSpPr>
          <p:cNvPr id="57" name="Shape 57"/>
          <p:cNvSpPr txBox="1"/>
          <p:nvPr/>
        </p:nvSpPr>
        <p:spPr>
          <a:xfrm>
            <a:off x="3910575" y="3087525"/>
            <a:ext cx="1434300" cy="3321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b="1" lang="en"/>
              <a:t>PROJECT</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Shape 162"/>
          <p:cNvSpPr txBox="1"/>
          <p:nvPr>
            <p:ph type="title"/>
          </p:nvPr>
        </p:nvSpPr>
        <p:spPr>
          <a:xfrm>
            <a:off x="311700" y="127100"/>
            <a:ext cx="8520600" cy="558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latin typeface="Helvetica Neue"/>
                <a:ea typeface="Helvetica Neue"/>
                <a:cs typeface="Helvetica Neue"/>
                <a:sym typeface="Helvetica Neue"/>
              </a:rPr>
              <a:t>M Y   W O R K   </a:t>
            </a:r>
            <a:r>
              <a:rPr b="1" lang="en" sz="1800">
                <a:latin typeface="Helvetica Neue"/>
                <a:ea typeface="Helvetica Neue"/>
                <a:cs typeface="Helvetica Neue"/>
                <a:sym typeface="Helvetica Neue"/>
              </a:rPr>
              <a:t>    </a:t>
            </a:r>
            <a:r>
              <a:rPr b="1" lang="en" sz="1400">
                <a:latin typeface="Helvetica Neue"/>
                <a:ea typeface="Helvetica Neue"/>
                <a:cs typeface="Helvetica Neue"/>
                <a:sym typeface="Helvetica Neue"/>
              </a:rPr>
              <a:t>INSTAGRAM: </a:t>
            </a:r>
            <a:r>
              <a:rPr b="1" lang="en" sz="1500">
                <a:latin typeface="Helvetica Neue"/>
                <a:ea typeface="Helvetica Neue"/>
                <a:cs typeface="Helvetica Neue"/>
                <a:sym typeface="Helvetica Neue"/>
              </a:rPr>
              <a:t>@e210.lettering </a:t>
            </a:r>
            <a:r>
              <a:rPr b="1" lang="en" sz="1000">
                <a:latin typeface="Helvetica Neue"/>
                <a:ea typeface="Helvetica Neue"/>
                <a:cs typeface="Helvetica Neue"/>
                <a:sym typeface="Helvetica Neue"/>
              </a:rPr>
              <a:t>(hey if you’re reading this, follow me! ;) )</a:t>
            </a:r>
            <a:endParaRPr b="1" sz="1000">
              <a:latin typeface="Helvetica Neue"/>
              <a:ea typeface="Helvetica Neue"/>
              <a:cs typeface="Helvetica Neue"/>
              <a:sym typeface="Helvetica Neue"/>
            </a:endParaRPr>
          </a:p>
        </p:txBody>
      </p:sp>
      <p:pic>
        <p:nvPicPr>
          <p:cNvPr id="163" name="Shape 163"/>
          <p:cNvPicPr preferRelativeResize="0"/>
          <p:nvPr/>
        </p:nvPicPr>
        <p:blipFill rotWithShape="1">
          <a:blip r:embed="rId3">
            <a:alphaModFix/>
          </a:blip>
          <a:srcRect b="26603" l="0" r="0" t="17564"/>
          <a:stretch/>
        </p:blipFill>
        <p:spPr>
          <a:xfrm>
            <a:off x="257600" y="685400"/>
            <a:ext cx="2143674" cy="2128887"/>
          </a:xfrm>
          <a:prstGeom prst="rect">
            <a:avLst/>
          </a:prstGeom>
          <a:noFill/>
          <a:ln>
            <a:noFill/>
          </a:ln>
        </p:spPr>
      </p:pic>
      <p:pic>
        <p:nvPicPr>
          <p:cNvPr id="164" name="Shape 164"/>
          <p:cNvPicPr preferRelativeResize="0"/>
          <p:nvPr/>
        </p:nvPicPr>
        <p:blipFill rotWithShape="1">
          <a:blip r:embed="rId4">
            <a:alphaModFix/>
          </a:blip>
          <a:srcRect b="26386" l="0" r="0" t="17782"/>
          <a:stretch/>
        </p:blipFill>
        <p:spPr>
          <a:xfrm>
            <a:off x="2401275" y="685400"/>
            <a:ext cx="2143674" cy="2128887"/>
          </a:xfrm>
          <a:prstGeom prst="rect">
            <a:avLst/>
          </a:prstGeom>
          <a:noFill/>
          <a:ln>
            <a:noFill/>
          </a:ln>
        </p:spPr>
      </p:pic>
      <p:pic>
        <p:nvPicPr>
          <p:cNvPr id="165" name="Shape 165"/>
          <p:cNvPicPr preferRelativeResize="0"/>
          <p:nvPr/>
        </p:nvPicPr>
        <p:blipFill rotWithShape="1">
          <a:blip r:embed="rId5">
            <a:alphaModFix/>
          </a:blip>
          <a:srcRect b="26605" l="0" r="0" t="17560"/>
          <a:stretch/>
        </p:blipFill>
        <p:spPr>
          <a:xfrm>
            <a:off x="4544950" y="685400"/>
            <a:ext cx="2143674" cy="2128887"/>
          </a:xfrm>
          <a:prstGeom prst="rect">
            <a:avLst/>
          </a:prstGeom>
          <a:noFill/>
          <a:ln>
            <a:noFill/>
          </a:ln>
        </p:spPr>
      </p:pic>
      <p:pic>
        <p:nvPicPr>
          <p:cNvPr id="166" name="Shape 166"/>
          <p:cNvPicPr preferRelativeResize="0"/>
          <p:nvPr/>
        </p:nvPicPr>
        <p:blipFill rotWithShape="1">
          <a:blip r:embed="rId6">
            <a:alphaModFix/>
          </a:blip>
          <a:srcRect b="26168" l="0" r="0" t="17471"/>
          <a:stretch/>
        </p:blipFill>
        <p:spPr>
          <a:xfrm>
            <a:off x="2401275" y="2814275"/>
            <a:ext cx="2143674" cy="2148967"/>
          </a:xfrm>
          <a:prstGeom prst="rect">
            <a:avLst/>
          </a:prstGeom>
          <a:noFill/>
          <a:ln>
            <a:noFill/>
          </a:ln>
        </p:spPr>
      </p:pic>
      <p:pic>
        <p:nvPicPr>
          <p:cNvPr id="167" name="Shape 167"/>
          <p:cNvPicPr preferRelativeResize="0"/>
          <p:nvPr/>
        </p:nvPicPr>
        <p:blipFill rotWithShape="1">
          <a:blip r:embed="rId7">
            <a:alphaModFix/>
          </a:blip>
          <a:srcRect b="25485" l="0" r="0" t="17424"/>
          <a:stretch/>
        </p:blipFill>
        <p:spPr>
          <a:xfrm>
            <a:off x="6688625" y="685400"/>
            <a:ext cx="2096475" cy="2128874"/>
          </a:xfrm>
          <a:prstGeom prst="rect">
            <a:avLst/>
          </a:prstGeom>
          <a:noFill/>
          <a:ln>
            <a:noFill/>
          </a:ln>
        </p:spPr>
      </p:pic>
      <p:pic>
        <p:nvPicPr>
          <p:cNvPr id="168" name="Shape 168"/>
          <p:cNvPicPr preferRelativeResize="0"/>
          <p:nvPr/>
        </p:nvPicPr>
        <p:blipFill rotWithShape="1">
          <a:blip r:embed="rId8">
            <a:alphaModFix/>
          </a:blip>
          <a:srcRect b="26292" l="0" r="0" t="17741"/>
          <a:stretch/>
        </p:blipFill>
        <p:spPr>
          <a:xfrm>
            <a:off x="6688625" y="2821763"/>
            <a:ext cx="2143674" cy="2133986"/>
          </a:xfrm>
          <a:prstGeom prst="rect">
            <a:avLst/>
          </a:prstGeom>
          <a:noFill/>
          <a:ln>
            <a:noFill/>
          </a:ln>
        </p:spPr>
      </p:pic>
      <p:pic>
        <p:nvPicPr>
          <p:cNvPr id="169" name="Shape 169"/>
          <p:cNvPicPr preferRelativeResize="0"/>
          <p:nvPr/>
        </p:nvPicPr>
        <p:blipFill rotWithShape="1">
          <a:blip r:embed="rId9">
            <a:alphaModFix/>
          </a:blip>
          <a:srcRect b="25665" l="0" r="0" t="17551"/>
          <a:stretch/>
        </p:blipFill>
        <p:spPr>
          <a:xfrm>
            <a:off x="4544950" y="2821765"/>
            <a:ext cx="2143674" cy="2165109"/>
          </a:xfrm>
          <a:prstGeom prst="rect">
            <a:avLst/>
          </a:prstGeom>
          <a:noFill/>
          <a:ln>
            <a:noFill/>
          </a:ln>
        </p:spPr>
      </p:pic>
      <p:pic>
        <p:nvPicPr>
          <p:cNvPr id="170" name="Shape 170"/>
          <p:cNvPicPr preferRelativeResize="0"/>
          <p:nvPr/>
        </p:nvPicPr>
        <p:blipFill rotWithShape="1">
          <a:blip r:embed="rId10">
            <a:alphaModFix/>
          </a:blip>
          <a:srcRect b="27536" l="0" r="0" t="17707"/>
          <a:stretch/>
        </p:blipFill>
        <p:spPr>
          <a:xfrm>
            <a:off x="257600" y="2814282"/>
            <a:ext cx="2143674" cy="2087743"/>
          </a:xfrm>
          <a:prstGeom prst="rect">
            <a:avLst/>
          </a:prstGeom>
          <a:noFill/>
          <a:ln>
            <a:noFill/>
          </a:ln>
        </p:spPr>
      </p:pic>
      <p:sp>
        <p:nvSpPr>
          <p:cNvPr id="171" name="Shape 171"/>
          <p:cNvSpPr/>
          <p:nvPr/>
        </p:nvSpPr>
        <p:spPr>
          <a:xfrm>
            <a:off x="4210900" y="748925"/>
            <a:ext cx="268500" cy="2049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2" name="Shape 172"/>
          <p:cNvSpPr/>
          <p:nvPr/>
        </p:nvSpPr>
        <p:spPr>
          <a:xfrm>
            <a:off x="6262225" y="2861450"/>
            <a:ext cx="395700" cy="3108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3" name="Shape 173"/>
          <p:cNvSpPr/>
          <p:nvPr/>
        </p:nvSpPr>
        <p:spPr>
          <a:xfrm>
            <a:off x="6688625" y="657075"/>
            <a:ext cx="2270100" cy="918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74" name="Shape 174"/>
          <p:cNvPicPr preferRelativeResize="0"/>
          <p:nvPr/>
        </p:nvPicPr>
        <p:blipFill rotWithShape="1">
          <a:blip r:embed="rId11">
            <a:alphaModFix/>
          </a:blip>
          <a:srcRect b="24860" l="0" r="0" t="17724"/>
          <a:stretch/>
        </p:blipFill>
        <p:spPr>
          <a:xfrm>
            <a:off x="257600" y="2813246"/>
            <a:ext cx="2143674" cy="21892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txBox="1"/>
          <p:nvPr>
            <p:ph type="title"/>
          </p:nvPr>
        </p:nvSpPr>
        <p:spPr>
          <a:xfrm>
            <a:off x="311700" y="226000"/>
            <a:ext cx="8520600" cy="558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latin typeface="Helvetica Neue"/>
                <a:ea typeface="Helvetica Neue"/>
                <a:cs typeface="Helvetica Neue"/>
                <a:sym typeface="Helvetica Neue"/>
              </a:rPr>
              <a:t>R E F L E C T I O N</a:t>
            </a:r>
            <a:endParaRPr b="1" sz="1000">
              <a:latin typeface="Helvetica Neue"/>
              <a:ea typeface="Helvetica Neue"/>
              <a:cs typeface="Helvetica Neue"/>
              <a:sym typeface="Helvetica Neue"/>
            </a:endParaRPr>
          </a:p>
        </p:txBody>
      </p:sp>
      <p:sp>
        <p:nvSpPr>
          <p:cNvPr id="180" name="Shape 180"/>
          <p:cNvSpPr/>
          <p:nvPr/>
        </p:nvSpPr>
        <p:spPr>
          <a:xfrm>
            <a:off x="211950" y="900150"/>
            <a:ext cx="3914100" cy="3983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Helvetica Neue"/>
                <a:ea typeface="Helvetica Neue"/>
                <a:cs typeface="Helvetica Neue"/>
                <a:sym typeface="Helvetica Neue"/>
              </a:rPr>
              <a:t>P R E P</a:t>
            </a:r>
            <a:endParaRPr b="1">
              <a:latin typeface="Helvetica Neue"/>
              <a:ea typeface="Helvetica Neue"/>
              <a:cs typeface="Helvetica Neue"/>
              <a:sym typeface="Helvetica Neue"/>
            </a:endParaRPr>
          </a:p>
          <a:p>
            <a:pPr indent="0" lvl="0" marL="0" rtl="0">
              <a:lnSpc>
                <a:spcPct val="115000"/>
              </a:lnSpc>
              <a:spcBef>
                <a:spcPts val="0"/>
              </a:spcBef>
              <a:spcAft>
                <a:spcPts val="0"/>
              </a:spcAft>
              <a:buClr>
                <a:schemeClr val="dk1"/>
              </a:buClr>
              <a:buSzPts val="1100"/>
              <a:buFont typeface="Arial"/>
              <a:buNone/>
            </a:pPr>
            <a:r>
              <a:rPr lang="en" sz="800">
                <a:solidFill>
                  <a:schemeClr val="dk1"/>
                </a:solidFill>
              </a:rPr>
              <a:t>Preparation and just starting the project in general was the hardest part, in my opinion--it was really hard to find the momentum. Choosing the project itself was </a:t>
            </a:r>
            <a:r>
              <a:rPr i="1" lang="en" sz="800">
                <a:solidFill>
                  <a:schemeClr val="dk1"/>
                </a:solidFill>
              </a:rPr>
              <a:t>so difficult</a:t>
            </a:r>
            <a:r>
              <a:rPr lang="en" sz="800">
                <a:solidFill>
                  <a:schemeClr val="dk1"/>
                </a:solidFill>
              </a:rPr>
              <a:t>--I have a lot of passions and it was really hard to just focus on one thing. Until now, though I am glad I did what I did, I still wish I could have done so much more. I also realize, however, that no matter what project I did, I still would have wanted </a:t>
            </a:r>
            <a:r>
              <a:rPr i="1" lang="en" sz="800">
                <a:solidFill>
                  <a:schemeClr val="dk1"/>
                </a:solidFill>
              </a:rPr>
              <a:t>more </a:t>
            </a:r>
            <a:r>
              <a:rPr lang="en" sz="800">
                <a:solidFill>
                  <a:schemeClr val="dk1"/>
                </a:solidFill>
              </a:rPr>
              <a:t>because I’m so in love with so many things. There really just wouldn’t be a way for me to be completely satisfied with just one project.</a:t>
            </a:r>
            <a:endParaRPr sz="8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800">
                <a:solidFill>
                  <a:schemeClr val="dk1"/>
                </a:solidFill>
              </a:rPr>
              <a:t>	All of my preparation for this project consisted of research, research, and more research. Usually I don’t quite enjoy research too much, but I did enjoy it this time because I was researching something I actually cared about instead of researching pond succession or whatever. The biggest success of my preparation time was probably just being able to stay on task, as small of a success as it is (a success is a success though). It was especially difficult not to get distracted with all the technology I had to use for this project (my phone and laptop, often at the same time) with all the notifications popping around. This year was the year I actually gathered the willpower to just turn off my phone while doing work, which has been miraculously working, but I couldn’t do that with this project because I needed to scan calligraphy, do research, and stalk calligraphy accounts on social media. As I said though, surprisingly I was able to have the self-control to ignore those messages to play Facebook games and whatnot. </a:t>
            </a:r>
            <a:endParaRPr sz="8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800">
                <a:solidFill>
                  <a:schemeClr val="dk1"/>
                </a:solidFill>
              </a:rPr>
              <a:t>	If I had the option to go back and change any part of my prep time, I don’t think I would since all of the information I gathered was useful and sufficed. If I could go back and maybe change my topic, even though I don’t regret the project I did do, I think I would still do a little more research on other topics that I might have enjoyed more. </a:t>
            </a:r>
            <a:endParaRPr b="1" sz="800">
              <a:latin typeface="Helvetica Neue"/>
              <a:ea typeface="Helvetica Neue"/>
              <a:cs typeface="Helvetica Neue"/>
              <a:sym typeface="Helvetica Neue"/>
            </a:endParaRPr>
          </a:p>
        </p:txBody>
      </p:sp>
      <p:sp>
        <p:nvSpPr>
          <p:cNvPr id="181" name="Shape 181"/>
          <p:cNvSpPr/>
          <p:nvPr/>
        </p:nvSpPr>
        <p:spPr>
          <a:xfrm>
            <a:off x="4175550" y="900150"/>
            <a:ext cx="4832700" cy="3983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Helvetica Neue"/>
                <a:ea typeface="Helvetica Neue"/>
                <a:cs typeface="Helvetica Neue"/>
                <a:sym typeface="Helvetica Neue"/>
              </a:rPr>
              <a:t>A C T I O N</a:t>
            </a:r>
            <a:endParaRPr b="1">
              <a:latin typeface="Helvetica Neue"/>
              <a:ea typeface="Helvetica Neue"/>
              <a:cs typeface="Helvetica Neue"/>
              <a:sym typeface="Helvetica Neue"/>
            </a:endParaRPr>
          </a:p>
          <a:p>
            <a:pPr indent="0" lvl="0" marL="0" rtl="0">
              <a:lnSpc>
                <a:spcPct val="115000"/>
              </a:lnSpc>
              <a:spcBef>
                <a:spcPts val="0"/>
              </a:spcBef>
              <a:spcAft>
                <a:spcPts val="0"/>
              </a:spcAft>
              <a:buClr>
                <a:schemeClr val="dk1"/>
              </a:buClr>
              <a:buSzPts val="1100"/>
              <a:buFont typeface="Arial"/>
              <a:buNone/>
            </a:pPr>
            <a:r>
              <a:rPr lang="en" sz="800">
                <a:solidFill>
                  <a:schemeClr val="dk1"/>
                </a:solidFill>
              </a:rPr>
              <a:t>The action and creation was the most productive part of this project, considering it was the part with all of the actual, tangible work. I will say, however, that unlike the preparation part that there was </a:t>
            </a:r>
            <a:r>
              <a:rPr i="1" lang="en" sz="800">
                <a:solidFill>
                  <a:schemeClr val="dk1"/>
                </a:solidFill>
              </a:rPr>
              <a:t>definitely </a:t>
            </a:r>
            <a:r>
              <a:rPr lang="en" sz="800">
                <a:solidFill>
                  <a:schemeClr val="dk1"/>
                </a:solidFill>
              </a:rPr>
              <a:t>quite a bit of procrastination here. </a:t>
            </a:r>
            <a:endParaRPr sz="8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800">
                <a:solidFill>
                  <a:schemeClr val="dk1"/>
                </a:solidFill>
              </a:rPr>
              <a:t>	What I’m definitely proud of is my Instagram account (@e210.lettering - follow it, tell your friends to follow it, tell your family to follow it, tell Markus from the grocery store to follow it) because of how consistent it was (in the first 75% of the project hahaha). Though my plan was to only post 3+ times a week, I ended up posting every single day which was pretty cool. I’m honestly so thankful for the push this project gave me to finally start a calligraphy Instagram, because until now I still do post on it and interact with other calligraphers and it’s the coolest thing (side note: I found two other calligraphers who are 16 years old. It’s lit.) My other successes related to this topic but not necessarily this specific project was just being able to get my calligraphy out there because of what came out of this project. One thing was getting asked to do Hanna’s wedding invitations, but then I was asked to calligs on three Europe notebooks, in cards/bday presents, and even marriage vow renewals at church. I even run a calligraphy workshop at Surrey Cental Library now (every third Thursday of the month @4:15 in the Teen Lounge if you wanna come!) I think that’s really cool.</a:t>
            </a:r>
            <a:endParaRPr sz="8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800">
                <a:solidFill>
                  <a:schemeClr val="dk1"/>
                </a:solidFill>
              </a:rPr>
              <a:t>	The challenging issues of this project can be summed up in two words: procrastination &amp; money. Often the latter causing the former. I didn’t quite figure out that Etsy cost money until around a third of the way through the project, so I was quite irked.. As a result, though the posting on Instagram continued, I completely procrastinated on actually working on that Etsy part of my project. I just didn’t want to deal with having to ask my parents to set up the Etsy with a card, convincing them that it wasn’t a scam, that no-mom-I’m-not-buying-anything, yes-I’m-sure, etc. But I can’t completely blame the Etsy, because as my presentation day neared I became more and more lazy when it came to posting so I procrastinated and started missing days because I was getting tired of it. Looking back though, I honestly don’t believe that I was tired of doing calligraphy, I was tired of going through the cycle of taking a picture, scanning it, writing out a caption, etc. </a:t>
            </a:r>
            <a:endParaRPr b="1" sz="800">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type="title"/>
          </p:nvPr>
        </p:nvSpPr>
        <p:spPr>
          <a:xfrm>
            <a:off x="311700" y="226000"/>
            <a:ext cx="8520600" cy="558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latin typeface="Helvetica Neue"/>
                <a:ea typeface="Helvetica Neue"/>
                <a:cs typeface="Helvetica Neue"/>
                <a:sym typeface="Helvetica Neue"/>
              </a:rPr>
              <a:t>R E F L E C T I O N</a:t>
            </a:r>
            <a:endParaRPr b="1" sz="1000">
              <a:latin typeface="Helvetica Neue"/>
              <a:ea typeface="Helvetica Neue"/>
              <a:cs typeface="Helvetica Neue"/>
              <a:sym typeface="Helvetica Neue"/>
            </a:endParaRPr>
          </a:p>
        </p:txBody>
      </p:sp>
      <p:sp>
        <p:nvSpPr>
          <p:cNvPr id="187" name="Shape 187"/>
          <p:cNvSpPr/>
          <p:nvPr/>
        </p:nvSpPr>
        <p:spPr>
          <a:xfrm>
            <a:off x="374325" y="900150"/>
            <a:ext cx="5017500" cy="3983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Helvetica Neue"/>
                <a:ea typeface="Helvetica Neue"/>
                <a:cs typeface="Helvetica Neue"/>
                <a:sym typeface="Helvetica Neue"/>
              </a:rPr>
              <a:t>P R E S E N T A T I O N</a:t>
            </a:r>
            <a:endParaRPr b="1">
              <a:latin typeface="Helvetica Neue"/>
              <a:ea typeface="Helvetica Neue"/>
              <a:cs typeface="Helvetica Neue"/>
              <a:sym typeface="Helvetica Neue"/>
            </a:endParaRPr>
          </a:p>
          <a:p>
            <a:pPr indent="0" lvl="0" marL="0" rtl="0">
              <a:lnSpc>
                <a:spcPct val="115000"/>
              </a:lnSpc>
              <a:spcBef>
                <a:spcPts val="0"/>
              </a:spcBef>
              <a:spcAft>
                <a:spcPts val="0"/>
              </a:spcAft>
              <a:buClr>
                <a:schemeClr val="dk1"/>
              </a:buClr>
              <a:buSzPts val="1100"/>
              <a:buFont typeface="Arial"/>
              <a:buNone/>
            </a:pPr>
            <a:r>
              <a:rPr lang="en" sz="800">
                <a:solidFill>
                  <a:schemeClr val="dk1"/>
                </a:solidFill>
              </a:rPr>
              <a:t>In all honesty, my presentation was half prepped half winged. Yes, I had an outline of what I wanted to say for the most part, but that was only really a few things and I didn’t even finish the outline because I thought I could just go with the flow.</a:t>
            </a:r>
            <a:endParaRPr sz="800">
              <a:solidFill>
                <a:schemeClr val="dk1"/>
              </a:solidFill>
            </a:endParaRPr>
          </a:p>
          <a:p>
            <a:pPr indent="457200" lvl="0" marL="0" rtl="0">
              <a:lnSpc>
                <a:spcPct val="115000"/>
              </a:lnSpc>
              <a:spcBef>
                <a:spcPts val="0"/>
              </a:spcBef>
              <a:spcAft>
                <a:spcPts val="0"/>
              </a:spcAft>
              <a:buClr>
                <a:schemeClr val="dk1"/>
              </a:buClr>
              <a:buSzPts val="1100"/>
              <a:buFont typeface="Arial"/>
              <a:buNone/>
            </a:pPr>
            <a:r>
              <a:rPr lang="en" sz="800">
                <a:solidFill>
                  <a:schemeClr val="dk1"/>
                </a:solidFill>
              </a:rPr>
              <a:t>Something that I kind of realized during/after the presentation is that my nerves come up in the opposite way than they do in the movies… You know how usually, the movie character goes up to do some sort of the performance and they think they’re going to mess up and fail or whatever but then they just do it and everything ends up being so much better than they thought it would be? Well, I’m the opposite. I went into the presentation super confident, actually wanting to go through with everything, but during the presentation I was basically just like “aaaaaaAAAAaaaaaa” the whole time. This happened to me during Destination Imagination too, I was so excited until I got to the theatre--the nerves never really hit me until I was right there in the moment. After having this realization though, I’m more aware of it and I can see it coming more often so I can prepare for it. Though it’s great to have that confidence before going into a presentation I also learned that I shouldn’t be </a:t>
            </a:r>
            <a:r>
              <a:rPr i="1" lang="en" sz="800">
                <a:solidFill>
                  <a:schemeClr val="dk1"/>
                </a:solidFill>
              </a:rPr>
              <a:t>over</a:t>
            </a:r>
            <a:r>
              <a:rPr lang="en" sz="800">
                <a:solidFill>
                  <a:schemeClr val="dk1"/>
                </a:solidFill>
              </a:rPr>
              <a:t>confident--that’s kind of what led me to half-winging the presentation and I think I would have done a bit better if I had prepared a little bit more and actually finished that outline.</a:t>
            </a:r>
            <a:endParaRPr sz="800">
              <a:solidFill>
                <a:schemeClr val="dk1"/>
              </a:solidFill>
            </a:endParaRPr>
          </a:p>
          <a:p>
            <a:pPr indent="457200" lvl="0" marL="0" rtl="0">
              <a:lnSpc>
                <a:spcPct val="115000"/>
              </a:lnSpc>
              <a:spcBef>
                <a:spcPts val="0"/>
              </a:spcBef>
              <a:spcAft>
                <a:spcPts val="0"/>
              </a:spcAft>
              <a:buClr>
                <a:schemeClr val="dk1"/>
              </a:buClr>
              <a:buSzPts val="1100"/>
              <a:buFont typeface="Arial"/>
              <a:buNone/>
            </a:pPr>
            <a:r>
              <a:rPr lang="en" sz="800">
                <a:solidFill>
                  <a:schemeClr val="dk1"/>
                </a:solidFill>
              </a:rPr>
              <a:t>That said, (alright I’m trying not to be narcissistic here but) I am kind of amazed at myself because of how far I’ve come in terms of presenting. A year or two ago this kind of thing would have terrified me, especially because it’s a presentation I did alone and mostly about something I’m passionate about. Doing this presentation was a really good reminder of what I am capable of, because I’ll admit I get stressed and insecure once in awhile (as humans often do) and gave me something to be proud of. It might be cliche but it also reminded me that nothing is ever really as bad as you think it will be and that even though it seems difficult and far off, I am capable and </a:t>
            </a:r>
            <a:r>
              <a:rPr i="1" lang="en" sz="800">
                <a:solidFill>
                  <a:schemeClr val="dk1"/>
                </a:solidFill>
              </a:rPr>
              <a:t>will </a:t>
            </a:r>
            <a:r>
              <a:rPr lang="en" sz="800">
                <a:solidFill>
                  <a:schemeClr val="dk1"/>
                </a:solidFill>
              </a:rPr>
              <a:t>get there. Specifically what I’m thinking about right now is CSL interviews… I’ve been dreading them ever since hearing about them in grade 8, but I was also dreading Genius Hour--but Genius Hour was nowhere near as hard as I thought it was going to be and </a:t>
            </a:r>
            <a:r>
              <a:rPr i="1" lang="en" sz="800">
                <a:solidFill>
                  <a:schemeClr val="dk1"/>
                </a:solidFill>
              </a:rPr>
              <a:t>I got through it, </a:t>
            </a:r>
            <a:r>
              <a:rPr lang="en" sz="800">
                <a:solidFill>
                  <a:schemeClr val="dk1"/>
                </a:solidFill>
              </a:rPr>
              <a:t>so I </a:t>
            </a:r>
            <a:r>
              <a:rPr i="1" lang="en" sz="800">
                <a:solidFill>
                  <a:schemeClr val="dk1"/>
                </a:solidFill>
              </a:rPr>
              <a:t>will </a:t>
            </a:r>
            <a:r>
              <a:rPr lang="en" sz="800">
                <a:solidFill>
                  <a:schemeClr val="dk1"/>
                </a:solidFill>
              </a:rPr>
              <a:t>be able to get through CSL interviews, and everything else I think is scary.</a:t>
            </a:r>
            <a:endParaRPr b="1" sz="800">
              <a:latin typeface="Helvetica Neue"/>
              <a:ea typeface="Helvetica Neue"/>
              <a:cs typeface="Helvetica Neue"/>
              <a:sym typeface="Helvetica Neue"/>
            </a:endParaRPr>
          </a:p>
        </p:txBody>
      </p:sp>
      <p:sp>
        <p:nvSpPr>
          <p:cNvPr id="188" name="Shape 188"/>
          <p:cNvSpPr/>
          <p:nvPr/>
        </p:nvSpPr>
        <p:spPr>
          <a:xfrm>
            <a:off x="5525625" y="900150"/>
            <a:ext cx="3306600" cy="3983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Helvetica Neue"/>
                <a:ea typeface="Helvetica Neue"/>
                <a:cs typeface="Helvetica Neue"/>
                <a:sym typeface="Helvetica Neue"/>
              </a:rPr>
              <a:t>F E E D B A C K   &amp;   C R I T I Q U E</a:t>
            </a:r>
            <a:endParaRPr b="1">
              <a:latin typeface="Helvetica Neue"/>
              <a:ea typeface="Helvetica Neue"/>
              <a:cs typeface="Helvetica Neue"/>
              <a:sym typeface="Helvetica Neue"/>
            </a:endParaRPr>
          </a:p>
          <a:p>
            <a:pPr indent="0" lvl="0" marL="0" rtl="0">
              <a:spcBef>
                <a:spcPts val="0"/>
              </a:spcBef>
              <a:spcAft>
                <a:spcPts val="0"/>
              </a:spcAft>
              <a:buNone/>
            </a:pPr>
            <a:r>
              <a:rPr lang="en" sz="800"/>
              <a:t>To be completely honest, I loved Genius Hour (I don’t know why the past classes didn’t like it? They scared me for awhile before I actually did GH I thought I was going to be so stressed). I think one of the best things about Genius Hour was our class in general and our teacher, just because of the support we got. It genuinely felt like everyone cared about every single project and I found that really cool.</a:t>
            </a:r>
            <a:endParaRPr sz="800"/>
          </a:p>
          <a:p>
            <a:pPr indent="457200" lvl="0" marL="0" rtl="0">
              <a:spcBef>
                <a:spcPts val="0"/>
              </a:spcBef>
              <a:spcAft>
                <a:spcPts val="0"/>
              </a:spcAft>
              <a:buNone/>
            </a:pPr>
            <a:r>
              <a:rPr lang="en" sz="800"/>
              <a:t>I think the best part about it was that everyone was super engaged and passionate about their projects. My brother, who did Genius Hour two years before me, told me “if you don’t like Genius Hour it means you didn’t choose the right project.” I really took this to heart and made sure what I chose was what I was passionate about, so as a result I was always eager to work on it thus I used my time pretty wisely. That said, I did discuss procrastination earlier for one part of my project. If I could redo the project, I would try to make sure all aspects of the project were on the same level. When making pokemon teams, you can’t just have one really strong pokemon and five weak pokemon, otherwise if the first dies you’re done for. The same goes for a project like this.</a:t>
            </a:r>
            <a:endParaRPr sz="800"/>
          </a:p>
          <a:p>
            <a:pPr indent="457200" lvl="0" marL="0">
              <a:spcBef>
                <a:spcPts val="0"/>
              </a:spcBef>
              <a:spcAft>
                <a:spcPts val="0"/>
              </a:spcAft>
              <a:buNone/>
            </a:pPr>
            <a:r>
              <a:rPr lang="en" sz="800"/>
              <a:t>My project didn’t turn out the way I had envisioned it at the beginning. In the beginning, it was a font, a store, and an Instagram. I ended with a blooming Instagram, an Etsy shop with one single item, earning $350 for making wedding decor, running a calligraphy workshop at the library, but no font. Though I disappointed myself in not being able to make that font, I am proud of what I did accomplish and overall a good project.</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type="title"/>
          </p:nvPr>
        </p:nvSpPr>
        <p:spPr>
          <a:xfrm>
            <a:off x="763050" y="0"/>
            <a:ext cx="7934400" cy="510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Helvetica Neue"/>
                <a:ea typeface="Helvetica Neue"/>
                <a:cs typeface="Helvetica Neue"/>
                <a:sym typeface="Helvetica Neue"/>
              </a:rPr>
              <a:t>D I S C L A I M E R</a:t>
            </a:r>
            <a:endParaRPr b="1">
              <a:latin typeface="Helvetica Neue"/>
              <a:ea typeface="Helvetica Neue"/>
              <a:cs typeface="Helvetica Neue"/>
              <a:sym typeface="Helvetica Neue"/>
            </a:endParaRPr>
          </a:p>
          <a:p>
            <a:pPr indent="0" lvl="0" marL="0" rtl="0" algn="ctr">
              <a:spcBef>
                <a:spcPts val="0"/>
              </a:spcBef>
              <a:spcAft>
                <a:spcPts val="0"/>
              </a:spcAft>
              <a:buNone/>
            </a:pPr>
            <a:r>
              <a:t/>
            </a:r>
            <a:endParaRPr b="1">
              <a:latin typeface="Helvetica Neue"/>
              <a:ea typeface="Helvetica Neue"/>
              <a:cs typeface="Helvetica Neue"/>
              <a:sym typeface="Helvetica Neue"/>
            </a:endParaRPr>
          </a:p>
          <a:p>
            <a:pPr indent="0" lvl="0" marL="0" rtl="0" algn="ctr">
              <a:spcBef>
                <a:spcPts val="0"/>
              </a:spcBef>
              <a:spcAft>
                <a:spcPts val="0"/>
              </a:spcAft>
              <a:buNone/>
            </a:pPr>
            <a:r>
              <a:rPr lang="en" sz="2400">
                <a:latin typeface="Helvetica Neue"/>
                <a:ea typeface="Helvetica Neue"/>
                <a:cs typeface="Helvetica Neue"/>
                <a:sym typeface="Helvetica Neue"/>
              </a:rPr>
              <a:t>I closed my Etsy shop a few months after this project because I didn’t want to keep up with the fees, you won’t find it if you try</a:t>
            </a:r>
            <a:endParaRPr sz="2400">
              <a:latin typeface="Helvetica Neue"/>
              <a:ea typeface="Helvetica Neue"/>
              <a:cs typeface="Helvetica Neue"/>
              <a:sym typeface="Helvetica Neue"/>
            </a:endParaRPr>
          </a:p>
          <a:p>
            <a:pPr indent="0" lvl="0" marL="0" rtl="0" algn="ctr">
              <a:spcBef>
                <a:spcPts val="0"/>
              </a:spcBef>
              <a:spcAft>
                <a:spcPts val="0"/>
              </a:spcAft>
              <a:buNone/>
            </a:pPr>
            <a:r>
              <a:t/>
            </a:r>
            <a:endParaRPr sz="2400">
              <a:latin typeface="Helvetica Neue"/>
              <a:ea typeface="Helvetica Neue"/>
              <a:cs typeface="Helvetica Neue"/>
              <a:sym typeface="Helvetica Neue"/>
            </a:endParaRPr>
          </a:p>
          <a:p>
            <a:pPr indent="0" lvl="0" marL="0" rtl="0" algn="ctr">
              <a:spcBef>
                <a:spcPts val="0"/>
              </a:spcBef>
              <a:spcAft>
                <a:spcPts val="0"/>
              </a:spcAft>
              <a:buNone/>
            </a:pPr>
            <a:r>
              <a:rPr lang="en" sz="1200">
                <a:latin typeface="Helvetica Neue"/>
                <a:ea typeface="Helvetica Neue"/>
                <a:cs typeface="Helvetica Neue"/>
                <a:sym typeface="Helvetica Neue"/>
              </a:rPr>
              <a:t>(okay but that said, my IG is still going strong, follow @e210.lettering &lt;3)</a:t>
            </a:r>
            <a:endParaRPr sz="1200">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ph type="title"/>
          </p:nvPr>
        </p:nvSpPr>
        <p:spPr>
          <a:xfrm>
            <a:off x="311700" y="155350"/>
            <a:ext cx="8520600" cy="1038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latin typeface="Helvetica Neue"/>
                <a:ea typeface="Helvetica Neue"/>
                <a:cs typeface="Helvetica Neue"/>
                <a:sym typeface="Helvetica Neue"/>
              </a:rPr>
              <a:t>B U I L D I N G   K N O W L E D G E</a:t>
            </a:r>
            <a:br>
              <a:rPr b="1" lang="en">
                <a:latin typeface="Helvetica Neue"/>
                <a:ea typeface="Helvetica Neue"/>
                <a:cs typeface="Helvetica Neue"/>
                <a:sym typeface="Helvetica Neue"/>
              </a:rPr>
            </a:br>
            <a:r>
              <a:rPr b="1" lang="en">
                <a:latin typeface="Helvetica Neue"/>
                <a:ea typeface="Helvetica Neue"/>
                <a:cs typeface="Helvetica Neue"/>
                <a:sym typeface="Helvetica Neue"/>
              </a:rPr>
              <a:t>&amp;   E X P L O R I N G    I D E A S</a:t>
            </a:r>
            <a:endParaRPr b="1">
              <a:latin typeface="Helvetica Neue"/>
              <a:ea typeface="Helvetica Neue"/>
              <a:cs typeface="Helvetica Neue"/>
              <a:sym typeface="Helvetica Neue"/>
            </a:endParaRPr>
          </a:p>
        </p:txBody>
      </p:sp>
      <p:pic>
        <p:nvPicPr>
          <p:cNvPr id="63" name="Shape 63"/>
          <p:cNvPicPr preferRelativeResize="0"/>
          <p:nvPr/>
        </p:nvPicPr>
        <p:blipFill>
          <a:blip r:embed="rId3">
            <a:alphaModFix/>
          </a:blip>
          <a:stretch>
            <a:fillRect/>
          </a:stretch>
        </p:blipFill>
        <p:spPr>
          <a:xfrm>
            <a:off x="2450287" y="1257625"/>
            <a:ext cx="1846824" cy="3284852"/>
          </a:xfrm>
          <a:prstGeom prst="rect">
            <a:avLst/>
          </a:prstGeom>
          <a:noFill/>
          <a:ln>
            <a:noFill/>
          </a:ln>
        </p:spPr>
      </p:pic>
      <p:pic>
        <p:nvPicPr>
          <p:cNvPr id="64" name="Shape 64"/>
          <p:cNvPicPr preferRelativeResize="0"/>
          <p:nvPr/>
        </p:nvPicPr>
        <p:blipFill>
          <a:blip r:embed="rId4">
            <a:alphaModFix/>
          </a:blip>
          <a:stretch>
            <a:fillRect/>
          </a:stretch>
        </p:blipFill>
        <p:spPr>
          <a:xfrm>
            <a:off x="311700" y="1257600"/>
            <a:ext cx="1846824" cy="3284888"/>
          </a:xfrm>
          <a:prstGeom prst="rect">
            <a:avLst/>
          </a:prstGeom>
          <a:noFill/>
          <a:ln>
            <a:noFill/>
          </a:ln>
        </p:spPr>
      </p:pic>
      <p:sp>
        <p:nvSpPr>
          <p:cNvPr id="65" name="Shape 65"/>
          <p:cNvSpPr txBox="1"/>
          <p:nvPr/>
        </p:nvSpPr>
        <p:spPr>
          <a:xfrm>
            <a:off x="6839150" y="1257625"/>
            <a:ext cx="1999500" cy="3589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graphicFrame>
        <p:nvGraphicFramePr>
          <p:cNvPr id="66" name="Shape 66"/>
          <p:cNvGraphicFramePr/>
          <p:nvPr/>
        </p:nvGraphicFramePr>
        <p:xfrm>
          <a:off x="4588850" y="1678500"/>
          <a:ext cx="3000000" cy="3000000"/>
        </p:xfrm>
        <a:graphic>
          <a:graphicData uri="http://schemas.openxmlformats.org/drawingml/2006/table">
            <a:tbl>
              <a:tblPr>
                <a:noFill/>
                <a:tableStyleId>{1A0C5B73-A0F7-4E75-AF22-FF9038AE8B3F}</a:tableStyleId>
              </a:tblPr>
              <a:tblGrid>
                <a:gridCol w="668725"/>
                <a:gridCol w="3574725"/>
              </a:tblGrid>
              <a:tr h="3175875">
                <a:tc>
                  <a:txBody>
                    <a:bodyPr>
                      <a:noAutofit/>
                    </a:bodyPr>
                    <a:lstStyle/>
                    <a:p>
                      <a:pPr indent="0" lvl="0" marL="0">
                        <a:spcBef>
                          <a:spcPts val="0"/>
                        </a:spcBef>
                        <a:spcAft>
                          <a:spcPts val="0"/>
                        </a:spcAft>
                        <a:buNone/>
                      </a:pPr>
                      <a:r>
                        <a:rPr lang="en" sz="1100"/>
                        <a:t>general info</a:t>
                      </a:r>
                      <a:endParaRPr sz="1100"/>
                    </a:p>
                  </a:txBody>
                  <a:tcPr marT="91425" marB="91425" marR="91425" marL="91425"/>
                </a:tc>
                <a:tc>
                  <a:txBody>
                    <a:bodyPr>
                      <a:noAutofit/>
                    </a:bodyPr>
                    <a:lstStyle/>
                    <a:p>
                      <a:pPr indent="-304800" lvl="0" marL="457200" rtl="0">
                        <a:spcBef>
                          <a:spcPts val="0"/>
                        </a:spcBef>
                        <a:spcAft>
                          <a:spcPts val="0"/>
                        </a:spcAft>
                        <a:buSzPts val="1200"/>
                        <a:buChar char="●"/>
                      </a:pPr>
                      <a:r>
                        <a:rPr lang="en" sz="1200"/>
                        <a:t>calligraphy is the art of beautiful writing/lettering</a:t>
                      </a:r>
                      <a:endParaRPr sz="1200"/>
                    </a:p>
                    <a:p>
                      <a:pPr indent="-304800" lvl="0" marL="457200" rtl="0">
                        <a:spcBef>
                          <a:spcPts val="0"/>
                        </a:spcBef>
                        <a:spcAft>
                          <a:spcPts val="0"/>
                        </a:spcAft>
                        <a:buSzPts val="1200"/>
                        <a:buChar char="●"/>
                      </a:pPr>
                      <a:r>
                        <a:rPr lang="en" sz="1200"/>
                        <a:t>there are specific pens/materials you can use to create it, for example</a:t>
                      </a:r>
                      <a:endParaRPr sz="1200"/>
                    </a:p>
                    <a:p>
                      <a:pPr indent="-304800" lvl="1" marL="914400" rtl="0">
                        <a:spcBef>
                          <a:spcPts val="0"/>
                        </a:spcBef>
                        <a:spcAft>
                          <a:spcPts val="0"/>
                        </a:spcAft>
                        <a:buSzPts val="1200"/>
                        <a:buChar char="○"/>
                      </a:pPr>
                      <a:r>
                        <a:rPr lang="en" sz="1200"/>
                        <a:t>brush pens</a:t>
                      </a:r>
                      <a:endParaRPr sz="1200"/>
                    </a:p>
                    <a:p>
                      <a:pPr indent="-304800" lvl="1" marL="914400" rtl="0">
                        <a:spcBef>
                          <a:spcPts val="0"/>
                        </a:spcBef>
                        <a:spcAft>
                          <a:spcPts val="0"/>
                        </a:spcAft>
                        <a:buSzPts val="1200"/>
                        <a:buChar char="○"/>
                      </a:pPr>
                      <a:r>
                        <a:rPr lang="en" sz="1200"/>
                        <a:t>watercolours</a:t>
                      </a:r>
                      <a:endParaRPr sz="1200"/>
                    </a:p>
                    <a:p>
                      <a:pPr indent="-304800" lvl="1" marL="914400" rtl="0">
                        <a:spcBef>
                          <a:spcPts val="0"/>
                        </a:spcBef>
                        <a:spcAft>
                          <a:spcPts val="0"/>
                        </a:spcAft>
                        <a:buSzPts val="1200"/>
                        <a:buChar char="○"/>
                      </a:pPr>
                      <a:r>
                        <a:rPr lang="en" sz="1200"/>
                        <a:t>felt tip markers</a:t>
                      </a:r>
                      <a:endParaRPr sz="1200"/>
                    </a:p>
                    <a:p>
                      <a:pPr indent="-304800" lvl="1" marL="914400" rtl="0">
                        <a:spcBef>
                          <a:spcPts val="0"/>
                        </a:spcBef>
                        <a:spcAft>
                          <a:spcPts val="0"/>
                        </a:spcAft>
                        <a:buSzPts val="1200"/>
                        <a:buChar char="○"/>
                      </a:pPr>
                      <a:r>
                        <a:rPr lang="en" sz="1200"/>
                        <a:t>dip pens/nibs</a:t>
                      </a:r>
                      <a:endParaRPr sz="1200"/>
                    </a:p>
                    <a:p>
                      <a:pPr indent="-304800" lvl="0" marL="457200" rtl="0">
                        <a:spcBef>
                          <a:spcPts val="0"/>
                        </a:spcBef>
                        <a:spcAft>
                          <a:spcPts val="0"/>
                        </a:spcAft>
                        <a:buSzPts val="1200"/>
                        <a:buChar char="●"/>
                      </a:pPr>
                      <a:r>
                        <a:rPr lang="en" sz="1200"/>
                        <a:t>often combined with minimalistic drawings (usually plants)</a:t>
                      </a:r>
                      <a:endParaRPr sz="1200"/>
                    </a:p>
                    <a:p>
                      <a:pPr indent="-304800" lvl="0" marL="457200" rtl="0">
                        <a:spcBef>
                          <a:spcPts val="0"/>
                        </a:spcBef>
                        <a:spcAft>
                          <a:spcPts val="0"/>
                        </a:spcAft>
                        <a:buSzPts val="1200"/>
                        <a:buChar char="●"/>
                      </a:pPr>
                      <a:r>
                        <a:rPr lang="en" sz="1200"/>
                        <a:t>there are several different uses</a:t>
                      </a:r>
                      <a:endParaRPr sz="1200"/>
                    </a:p>
                    <a:p>
                      <a:pPr indent="-304800" lvl="1" marL="914400" rtl="0">
                        <a:spcBef>
                          <a:spcPts val="0"/>
                        </a:spcBef>
                        <a:spcAft>
                          <a:spcPts val="0"/>
                        </a:spcAft>
                        <a:buSzPts val="1200"/>
                        <a:buChar char="○"/>
                      </a:pPr>
                      <a:r>
                        <a:rPr lang="en" sz="1200"/>
                        <a:t>recreational purposes (eg. journaling)</a:t>
                      </a:r>
                      <a:endParaRPr sz="1200"/>
                    </a:p>
                    <a:p>
                      <a:pPr indent="-304800" lvl="1" marL="914400" rtl="0">
                        <a:spcBef>
                          <a:spcPts val="0"/>
                        </a:spcBef>
                        <a:spcAft>
                          <a:spcPts val="0"/>
                        </a:spcAft>
                        <a:buSzPts val="1200"/>
                        <a:buChar char="○"/>
                      </a:pPr>
                      <a:r>
                        <a:rPr lang="en" sz="1200"/>
                        <a:t>wedding/event purposes (eg. invitations)</a:t>
                      </a:r>
                      <a:endParaRPr sz="1200"/>
                    </a:p>
                    <a:p>
                      <a:pPr indent="-304800" lvl="1" marL="914400" rtl="0">
                        <a:spcBef>
                          <a:spcPts val="0"/>
                        </a:spcBef>
                        <a:spcAft>
                          <a:spcPts val="0"/>
                        </a:spcAft>
                        <a:buSzPts val="1200"/>
                        <a:buChar char="○"/>
                      </a:pPr>
                      <a:r>
                        <a:rPr lang="en" sz="1200"/>
                        <a:t>home decor (eg. framed quotes)</a:t>
                      </a:r>
                      <a:endParaRPr sz="1200"/>
                    </a:p>
                  </a:txBody>
                  <a:tcPr marT="91425" marB="91425" marR="91425" marL="91425"/>
                </a:tc>
              </a:tr>
            </a:tbl>
          </a:graphicData>
        </a:graphic>
      </p:graphicFrame>
      <p:sp>
        <p:nvSpPr>
          <p:cNvPr id="67" name="Shape 67"/>
          <p:cNvSpPr txBox="1"/>
          <p:nvPr/>
        </p:nvSpPr>
        <p:spPr>
          <a:xfrm>
            <a:off x="4487975" y="1193950"/>
            <a:ext cx="4590300" cy="729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000">
                <a:highlight>
                  <a:srgbClr val="FFFF00"/>
                </a:highlight>
              </a:rPr>
              <a:t>SOURCE: The art &amp; craft of hand lettering : techniques, projects, inspiration</a:t>
            </a:r>
            <a:br>
              <a:rPr lang="en" sz="1000">
                <a:highlight>
                  <a:srgbClr val="FFFF00"/>
                </a:highlight>
              </a:rPr>
            </a:br>
            <a:r>
              <a:rPr lang="en" sz="1000">
                <a:highlight>
                  <a:srgbClr val="FFFF00"/>
                </a:highlight>
              </a:rPr>
              <a:t> 	by Annie Cicale.</a:t>
            </a:r>
            <a:endParaRPr sz="1000">
              <a:highlight>
                <a:srgbClr val="FFFF00"/>
              </a:highlight>
            </a:endParaRPr>
          </a:p>
          <a:p>
            <a:pPr indent="0" lvl="0" marL="0">
              <a:spcBef>
                <a:spcPts val="0"/>
              </a:spcBef>
              <a:spcAft>
                <a:spcPts val="0"/>
              </a:spcAft>
              <a:buNone/>
            </a:pPr>
            <a:r>
              <a:t/>
            </a:r>
            <a:endParaRPr sz="1000">
              <a:highlight>
                <a:srgbClr val="FFFF00"/>
              </a:highlight>
            </a:endParaRPr>
          </a:p>
        </p:txBody>
      </p:sp>
      <p:sp>
        <p:nvSpPr>
          <p:cNvPr id="68" name="Shape 68"/>
          <p:cNvSpPr txBox="1"/>
          <p:nvPr/>
        </p:nvSpPr>
        <p:spPr>
          <a:xfrm>
            <a:off x="2483988" y="4606150"/>
            <a:ext cx="1841100" cy="289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600" u="sng">
                <a:solidFill>
                  <a:schemeClr val="accent5"/>
                </a:solidFill>
                <a:highlight>
                  <a:srgbClr val="FFFF00"/>
                </a:highlight>
                <a:hlinkClick r:id="rId5"/>
              </a:rPr>
              <a:t>https://www.instagram.com/explore/tags/calligraphy/?hl=en</a:t>
            </a:r>
            <a:endParaRPr sz="600"/>
          </a:p>
        </p:txBody>
      </p:sp>
      <p:sp>
        <p:nvSpPr>
          <p:cNvPr id="69" name="Shape 69"/>
          <p:cNvSpPr txBox="1"/>
          <p:nvPr/>
        </p:nvSpPr>
        <p:spPr>
          <a:xfrm>
            <a:off x="364200" y="4606150"/>
            <a:ext cx="1741800" cy="289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600" u="sng">
                <a:solidFill>
                  <a:schemeClr val="accent5"/>
                </a:solidFill>
                <a:highlight>
                  <a:srgbClr val="FFFF00"/>
                </a:highlight>
                <a:hlinkClick r:id="rId6"/>
              </a:rPr>
              <a:t>https://www.pinterest.ca/search/pins/?q=calligraphy&amp;rs=typed&amp;term_meta[]=calligraphy%7Ctyped</a:t>
            </a:r>
            <a:endParaRPr sz="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txBox="1"/>
          <p:nvPr>
            <p:ph type="title"/>
          </p:nvPr>
        </p:nvSpPr>
        <p:spPr>
          <a:xfrm>
            <a:off x="311700" y="155350"/>
            <a:ext cx="8520600" cy="1038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latin typeface="Helvetica Neue"/>
                <a:ea typeface="Helvetica Neue"/>
                <a:cs typeface="Helvetica Neue"/>
                <a:sym typeface="Helvetica Neue"/>
              </a:rPr>
              <a:t>B U I L D I N G   K N O W L E D G E</a:t>
            </a:r>
            <a:br>
              <a:rPr b="1" lang="en">
                <a:latin typeface="Helvetica Neue"/>
                <a:ea typeface="Helvetica Neue"/>
                <a:cs typeface="Helvetica Neue"/>
                <a:sym typeface="Helvetica Neue"/>
              </a:rPr>
            </a:br>
            <a:r>
              <a:rPr b="1" lang="en">
                <a:latin typeface="Helvetica Neue"/>
                <a:ea typeface="Helvetica Neue"/>
                <a:cs typeface="Helvetica Neue"/>
                <a:sym typeface="Helvetica Neue"/>
              </a:rPr>
              <a:t>&amp;   E X P L O R I N G    I D E A S</a:t>
            </a:r>
            <a:endParaRPr b="1">
              <a:latin typeface="Helvetica Neue"/>
              <a:ea typeface="Helvetica Neue"/>
              <a:cs typeface="Helvetica Neue"/>
              <a:sym typeface="Helvetica Neue"/>
            </a:endParaRPr>
          </a:p>
        </p:txBody>
      </p:sp>
      <p:pic>
        <p:nvPicPr>
          <p:cNvPr id="75" name="Shape 75"/>
          <p:cNvPicPr preferRelativeResize="0"/>
          <p:nvPr/>
        </p:nvPicPr>
        <p:blipFill>
          <a:blip r:embed="rId3">
            <a:alphaModFix/>
          </a:blip>
          <a:stretch>
            <a:fillRect/>
          </a:stretch>
        </p:blipFill>
        <p:spPr>
          <a:xfrm>
            <a:off x="311700" y="1257625"/>
            <a:ext cx="1925100" cy="3424158"/>
          </a:xfrm>
          <a:prstGeom prst="rect">
            <a:avLst/>
          </a:prstGeom>
          <a:noFill/>
          <a:ln>
            <a:noFill/>
          </a:ln>
        </p:spPr>
      </p:pic>
      <p:graphicFrame>
        <p:nvGraphicFramePr>
          <p:cNvPr id="76" name="Shape 76"/>
          <p:cNvGraphicFramePr/>
          <p:nvPr/>
        </p:nvGraphicFramePr>
        <p:xfrm>
          <a:off x="2411450" y="1558850"/>
          <a:ext cx="3000000" cy="3000000"/>
        </p:xfrm>
        <a:graphic>
          <a:graphicData uri="http://schemas.openxmlformats.org/drawingml/2006/table">
            <a:tbl>
              <a:tblPr>
                <a:noFill/>
                <a:tableStyleId>{1A0C5B73-A0F7-4E75-AF22-FF9038AE8B3F}</a:tableStyleId>
              </a:tblPr>
              <a:tblGrid>
                <a:gridCol w="793425"/>
                <a:gridCol w="5385825"/>
              </a:tblGrid>
              <a:tr h="582550">
                <a:tc>
                  <a:txBody>
                    <a:bodyPr>
                      <a:noAutofit/>
                    </a:bodyPr>
                    <a:lstStyle/>
                    <a:p>
                      <a:pPr indent="0" lvl="0" marL="0">
                        <a:spcBef>
                          <a:spcPts val="0"/>
                        </a:spcBef>
                        <a:spcAft>
                          <a:spcPts val="0"/>
                        </a:spcAft>
                        <a:buNone/>
                      </a:pPr>
                      <a:r>
                        <a:rPr lang="en" sz="1200"/>
                        <a:t>making money through calligra</a:t>
                      </a:r>
                      <a:endParaRPr sz="1200"/>
                    </a:p>
                    <a:p>
                      <a:pPr indent="0" lvl="0" marL="0">
                        <a:spcBef>
                          <a:spcPts val="0"/>
                        </a:spcBef>
                        <a:spcAft>
                          <a:spcPts val="0"/>
                        </a:spcAft>
                        <a:buNone/>
                      </a:pPr>
                      <a:r>
                        <a:rPr lang="en" sz="1200"/>
                        <a:t>-phy</a:t>
                      </a:r>
                      <a:endParaRPr sz="1200"/>
                    </a:p>
                  </a:txBody>
                  <a:tcPr marT="91425" marB="91425" marR="91425" marL="91425"/>
                </a:tc>
                <a:tc>
                  <a:txBody>
                    <a:bodyPr>
                      <a:noAutofit/>
                    </a:bodyPr>
                    <a:lstStyle/>
                    <a:p>
                      <a:pPr indent="-311150" lvl="0" marL="457200" rtl="0">
                        <a:spcBef>
                          <a:spcPts val="0"/>
                        </a:spcBef>
                        <a:spcAft>
                          <a:spcPts val="0"/>
                        </a:spcAft>
                        <a:buSzPts val="1300"/>
                        <a:buChar char="●"/>
                      </a:pPr>
                      <a:r>
                        <a:rPr lang="en" sz="1300"/>
                        <a:t>hand-lettering can be transformed from a hobby into a business</a:t>
                      </a:r>
                      <a:endParaRPr sz="1300"/>
                    </a:p>
                    <a:p>
                      <a:pPr indent="-311150" lvl="0" marL="457200" rtl="0">
                        <a:spcBef>
                          <a:spcPts val="0"/>
                        </a:spcBef>
                        <a:spcAft>
                          <a:spcPts val="0"/>
                        </a:spcAft>
                        <a:buSzPts val="1300"/>
                        <a:buChar char="●"/>
                      </a:pPr>
                      <a:r>
                        <a:rPr lang="en" sz="1300"/>
                        <a:t>there are two ways this can be accomplished:</a:t>
                      </a:r>
                      <a:endParaRPr sz="1300"/>
                    </a:p>
                    <a:p>
                      <a:pPr indent="-311150" lvl="1" marL="914400" rtl="0">
                        <a:spcBef>
                          <a:spcPts val="0"/>
                        </a:spcBef>
                        <a:spcAft>
                          <a:spcPts val="0"/>
                        </a:spcAft>
                        <a:buSzPts val="1300"/>
                        <a:buChar char="○"/>
                      </a:pPr>
                      <a:r>
                        <a:rPr lang="en" sz="1300"/>
                        <a:t>service-based: creating customized invitations, signs, place cards, etc for weddings/events</a:t>
                      </a:r>
                      <a:endParaRPr sz="1300"/>
                    </a:p>
                    <a:p>
                      <a:pPr indent="-311150" lvl="1" marL="914400" rtl="0">
                        <a:spcBef>
                          <a:spcPts val="0"/>
                        </a:spcBef>
                        <a:spcAft>
                          <a:spcPts val="0"/>
                        </a:spcAft>
                        <a:buSzPts val="1300"/>
                        <a:buChar char="○"/>
                      </a:pPr>
                      <a:r>
                        <a:rPr lang="en" sz="1300"/>
                        <a:t>off-the-shelf: selling pre-made artwork such as quotes to frame for decor, typically online</a:t>
                      </a:r>
                      <a:endParaRPr sz="1300"/>
                    </a:p>
                  </a:txBody>
                  <a:tcPr marT="91425" marB="91425" marR="91425" marL="91425"/>
                </a:tc>
              </a:tr>
            </a:tbl>
          </a:graphicData>
        </a:graphic>
      </p:graphicFrame>
      <p:sp>
        <p:nvSpPr>
          <p:cNvPr id="77" name="Shape 77"/>
          <p:cNvSpPr txBox="1"/>
          <p:nvPr/>
        </p:nvSpPr>
        <p:spPr>
          <a:xfrm>
            <a:off x="2328325" y="1193950"/>
            <a:ext cx="6179100" cy="3411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chemeClr val="dk1"/>
                </a:solidFill>
                <a:highlight>
                  <a:srgbClr val="FFFF00"/>
                </a:highlight>
              </a:rPr>
              <a:t>SOURCE: https://www.printed.com/blog/calligraphy-how-to-turn-your-hobby-into-business</a:t>
            </a:r>
            <a:endParaRPr sz="1000">
              <a:solidFill>
                <a:schemeClr val="dk1"/>
              </a:solidFill>
              <a:highlight>
                <a:srgbClr val="FFFF00"/>
              </a:highlight>
            </a:endParaRPr>
          </a:p>
        </p:txBody>
      </p:sp>
      <p:sp>
        <p:nvSpPr>
          <p:cNvPr id="78" name="Shape 78"/>
          <p:cNvSpPr txBox="1"/>
          <p:nvPr/>
        </p:nvSpPr>
        <p:spPr>
          <a:xfrm>
            <a:off x="311688" y="4745450"/>
            <a:ext cx="1925100" cy="2817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700" u="sng">
                <a:solidFill>
                  <a:schemeClr val="hlink"/>
                </a:solidFill>
                <a:highlight>
                  <a:srgbClr val="FFFF00"/>
                </a:highlight>
                <a:hlinkClick r:id="rId4"/>
              </a:rPr>
              <a:t>https://www.etsy.com/ca/market/calligraphy</a:t>
            </a:r>
            <a:endParaRPr sz="700">
              <a:highlight>
                <a:srgbClr val="FFFF00"/>
              </a:highlight>
            </a:endParaRPr>
          </a:p>
          <a:p>
            <a:pPr indent="0" lvl="0" marL="0" rtl="0">
              <a:spcBef>
                <a:spcPts val="0"/>
              </a:spcBef>
              <a:spcAft>
                <a:spcPts val="0"/>
              </a:spcAft>
              <a:buNone/>
            </a:pPr>
            <a:r>
              <a:t/>
            </a:r>
            <a:endParaRPr sz="700">
              <a:highlight>
                <a:srgbClr val="FFFF00"/>
              </a:highlight>
            </a:endParaRPr>
          </a:p>
        </p:txBody>
      </p:sp>
      <p:graphicFrame>
        <p:nvGraphicFramePr>
          <p:cNvPr id="79" name="Shape 79"/>
          <p:cNvGraphicFramePr/>
          <p:nvPr/>
        </p:nvGraphicFramePr>
        <p:xfrm>
          <a:off x="2411450" y="3306750"/>
          <a:ext cx="3000000" cy="3000000"/>
        </p:xfrm>
        <a:graphic>
          <a:graphicData uri="http://schemas.openxmlformats.org/drawingml/2006/table">
            <a:tbl>
              <a:tblPr>
                <a:noFill/>
                <a:tableStyleId>{1A0C5B73-A0F7-4E75-AF22-FF9038AE8B3F}</a:tableStyleId>
              </a:tblPr>
              <a:tblGrid>
                <a:gridCol w="793425"/>
                <a:gridCol w="5385825"/>
              </a:tblGrid>
              <a:tr h="1228675">
                <a:tc>
                  <a:txBody>
                    <a:bodyPr>
                      <a:noAutofit/>
                    </a:bodyPr>
                    <a:lstStyle/>
                    <a:p>
                      <a:pPr indent="0" lvl="0" marL="0">
                        <a:spcBef>
                          <a:spcPts val="0"/>
                        </a:spcBef>
                        <a:spcAft>
                          <a:spcPts val="0"/>
                        </a:spcAft>
                        <a:buNone/>
                      </a:pPr>
                      <a:r>
                        <a:rPr lang="en" sz="1200"/>
                        <a:t>relation</a:t>
                      </a:r>
                      <a:endParaRPr sz="1200"/>
                    </a:p>
                    <a:p>
                      <a:pPr indent="0" lvl="0" marL="0">
                        <a:spcBef>
                          <a:spcPts val="0"/>
                        </a:spcBef>
                        <a:spcAft>
                          <a:spcPts val="0"/>
                        </a:spcAft>
                        <a:buNone/>
                      </a:pPr>
                      <a:r>
                        <a:rPr lang="en" sz="1200"/>
                        <a:t>-ship between social media &amp; business</a:t>
                      </a:r>
                      <a:endParaRPr sz="1200"/>
                    </a:p>
                  </a:txBody>
                  <a:tcPr marT="91425" marB="91425" marR="91425" marL="91425"/>
                </a:tc>
                <a:tc>
                  <a:txBody>
                    <a:bodyPr>
                      <a:noAutofit/>
                    </a:bodyPr>
                    <a:lstStyle/>
                    <a:p>
                      <a:pPr indent="-311150" lvl="0" marL="457200" marR="0" rtl="0" algn="l">
                        <a:lnSpc>
                          <a:spcPct val="100000"/>
                        </a:lnSpc>
                        <a:spcBef>
                          <a:spcPts val="0"/>
                        </a:spcBef>
                        <a:spcAft>
                          <a:spcPts val="0"/>
                        </a:spcAft>
                        <a:buClr>
                          <a:srgbClr val="000000"/>
                        </a:buClr>
                        <a:buSzPts val="1300"/>
                        <a:buFont typeface="Arial"/>
                        <a:buChar char="●"/>
                      </a:pPr>
                      <a:r>
                        <a:rPr lang="en" sz="1300"/>
                        <a:t>social media plays a huge role in growing a business</a:t>
                      </a:r>
                      <a:endParaRPr sz="1300"/>
                    </a:p>
                    <a:p>
                      <a:pPr indent="-311150" lvl="1" marL="914400" marR="0" rtl="0" algn="l">
                        <a:lnSpc>
                          <a:spcPct val="100000"/>
                        </a:lnSpc>
                        <a:spcBef>
                          <a:spcPts val="0"/>
                        </a:spcBef>
                        <a:spcAft>
                          <a:spcPts val="0"/>
                        </a:spcAft>
                        <a:buSzPts val="1300"/>
                        <a:buChar char="○"/>
                      </a:pPr>
                      <a:r>
                        <a:rPr lang="en" sz="1300"/>
                        <a:t>ability to advertise your store/business</a:t>
                      </a:r>
                      <a:endParaRPr sz="1300"/>
                    </a:p>
                    <a:p>
                      <a:pPr indent="-311150" lvl="1" marL="914400" marR="0" rtl="0" algn="l">
                        <a:lnSpc>
                          <a:spcPct val="100000"/>
                        </a:lnSpc>
                        <a:spcBef>
                          <a:spcPts val="0"/>
                        </a:spcBef>
                        <a:spcAft>
                          <a:spcPts val="0"/>
                        </a:spcAft>
                        <a:buSzPts val="1300"/>
                        <a:buChar char="○"/>
                      </a:pPr>
                      <a:r>
                        <a:rPr lang="en" sz="1300"/>
                        <a:t>allows you to share artwork + gain inspiration from others’ artwork</a:t>
                      </a:r>
                      <a:endParaRPr sz="1300"/>
                    </a:p>
                    <a:p>
                      <a:pPr indent="-311150" lvl="1" marL="914400" marR="0" rtl="0" algn="l">
                        <a:lnSpc>
                          <a:spcPct val="100000"/>
                        </a:lnSpc>
                        <a:spcBef>
                          <a:spcPts val="0"/>
                        </a:spcBef>
                        <a:spcAft>
                          <a:spcPts val="0"/>
                        </a:spcAft>
                        <a:buSzPts val="1300"/>
                        <a:buChar char="○"/>
                      </a:pPr>
                      <a:r>
                        <a:rPr lang="en" sz="1300"/>
                        <a:t>can help build relationships within the (in this case, calligraphy) community</a:t>
                      </a:r>
                      <a:endParaRPr sz="1300"/>
                    </a:p>
                    <a:p>
                      <a:pPr indent="-311150" lvl="1" marL="914400" marR="0" rtl="0" algn="l">
                        <a:lnSpc>
                          <a:spcPct val="100000"/>
                        </a:lnSpc>
                        <a:spcBef>
                          <a:spcPts val="0"/>
                        </a:spcBef>
                        <a:spcAft>
                          <a:spcPts val="0"/>
                        </a:spcAft>
                        <a:buSzPts val="1300"/>
                        <a:buChar char="○"/>
                      </a:pPr>
                      <a:r>
                        <a:rPr lang="en" sz="1300"/>
                        <a:t>an efficient way to become more well known</a:t>
                      </a:r>
                      <a:endParaRPr sz="1300"/>
                    </a:p>
                  </a:txBody>
                  <a:tcPr marT="91425" marB="91425" marR="91425" marL="91425"/>
                </a:tc>
              </a:tr>
            </a:tbl>
          </a:graphicData>
        </a:graphic>
      </p:graphicFrame>
      <p:sp>
        <p:nvSpPr>
          <p:cNvPr id="80" name="Shape 80"/>
          <p:cNvSpPr txBox="1"/>
          <p:nvPr/>
        </p:nvSpPr>
        <p:spPr>
          <a:xfrm>
            <a:off x="2328325" y="2979050"/>
            <a:ext cx="6219900" cy="2667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chemeClr val="dk1"/>
                </a:solidFill>
                <a:highlight>
                  <a:srgbClr val="FFFF00"/>
                </a:highlight>
              </a:rPr>
              <a:t>SOURCE: The Young Entrepreneur’s Edge by Jennifer Kushell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Shape 85"/>
          <p:cNvSpPr txBox="1"/>
          <p:nvPr>
            <p:ph type="title"/>
          </p:nvPr>
        </p:nvSpPr>
        <p:spPr>
          <a:xfrm>
            <a:off x="311700" y="2052450"/>
            <a:ext cx="8520600" cy="103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Helvetica Neue"/>
                <a:ea typeface="Helvetica Neue"/>
                <a:cs typeface="Helvetica Neue"/>
                <a:sym typeface="Helvetica Neue"/>
              </a:rPr>
              <a:t>I D E N T I F Y I N G   S O U R C E S</a:t>
            </a:r>
            <a:br>
              <a:rPr b="1" lang="en">
                <a:latin typeface="Helvetica Neue"/>
                <a:ea typeface="Helvetica Neue"/>
                <a:cs typeface="Helvetica Neue"/>
                <a:sym typeface="Helvetica Neue"/>
              </a:rPr>
            </a:br>
            <a:r>
              <a:rPr b="1" lang="en">
                <a:latin typeface="Helvetica Neue"/>
                <a:ea typeface="Helvetica Neue"/>
                <a:cs typeface="Helvetica Neue"/>
                <a:sym typeface="Helvetica Neue"/>
              </a:rPr>
              <a:t>&amp;   C H O O S I N G   A   T O P I C</a:t>
            </a:r>
            <a:endParaRPr b="1">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Shape 90"/>
          <p:cNvSpPr/>
          <p:nvPr/>
        </p:nvSpPr>
        <p:spPr>
          <a:xfrm>
            <a:off x="233150" y="770100"/>
            <a:ext cx="1194000" cy="1278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spcBef>
                <a:spcPts val="0"/>
              </a:spcBef>
              <a:spcAft>
                <a:spcPts val="0"/>
              </a:spcAft>
              <a:buNone/>
            </a:pPr>
            <a:r>
              <a:rPr lang="en" sz="900">
                <a:latin typeface="Helvetica Neue"/>
                <a:ea typeface="Helvetica Neue"/>
                <a:cs typeface="Helvetica Neue"/>
                <a:sym typeface="Helvetica Neue"/>
              </a:rPr>
              <a:t>IDEA:</a:t>
            </a:r>
            <a:endParaRPr sz="900">
              <a:latin typeface="Helvetica Neue"/>
              <a:ea typeface="Helvetica Neue"/>
              <a:cs typeface="Helvetica Neue"/>
              <a:sym typeface="Helvetica Neue"/>
            </a:endParaRPr>
          </a:p>
          <a:p>
            <a:pPr indent="0" lvl="0" marL="0" rtl="0">
              <a:spcBef>
                <a:spcPts val="0"/>
              </a:spcBef>
              <a:spcAft>
                <a:spcPts val="0"/>
              </a:spcAft>
              <a:buNone/>
            </a:pPr>
            <a:r>
              <a:t/>
            </a:r>
            <a:endParaRPr sz="600">
              <a:latin typeface="Helvetica Neue"/>
              <a:ea typeface="Helvetica Neue"/>
              <a:cs typeface="Helvetica Neue"/>
              <a:sym typeface="Helvetica Neue"/>
            </a:endParaRPr>
          </a:p>
          <a:p>
            <a:pPr indent="0" lvl="0" marL="0">
              <a:spcBef>
                <a:spcPts val="0"/>
              </a:spcBef>
              <a:spcAft>
                <a:spcPts val="0"/>
              </a:spcAft>
              <a:buNone/>
            </a:pPr>
            <a:r>
              <a:rPr lang="en" sz="900">
                <a:latin typeface="Helvetica Neue"/>
                <a:ea typeface="Helvetica Neue"/>
                <a:cs typeface="Helvetica Neue"/>
                <a:sym typeface="Helvetica Neue"/>
              </a:rPr>
              <a:t>-Calligraphy is an art with various uses, including journaling, home decor, and wedding/event decor</a:t>
            </a:r>
            <a:endParaRPr sz="900">
              <a:latin typeface="Helvetica Neue"/>
              <a:ea typeface="Helvetica Neue"/>
              <a:cs typeface="Helvetica Neue"/>
              <a:sym typeface="Helvetica Neue"/>
            </a:endParaRPr>
          </a:p>
        </p:txBody>
      </p:sp>
      <p:sp>
        <p:nvSpPr>
          <p:cNvPr id="91" name="Shape 91"/>
          <p:cNvSpPr/>
          <p:nvPr/>
        </p:nvSpPr>
        <p:spPr>
          <a:xfrm>
            <a:off x="233150" y="2201300"/>
            <a:ext cx="1194000" cy="1278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spcBef>
                <a:spcPts val="0"/>
              </a:spcBef>
              <a:spcAft>
                <a:spcPts val="0"/>
              </a:spcAft>
              <a:buNone/>
            </a:pPr>
            <a:r>
              <a:rPr lang="en" sz="900">
                <a:latin typeface="Helvetica Neue"/>
                <a:ea typeface="Helvetica Neue"/>
                <a:cs typeface="Helvetica Neue"/>
                <a:sym typeface="Helvetica Neue"/>
              </a:rPr>
              <a:t>IDEA:</a:t>
            </a:r>
            <a:endParaRPr sz="900">
              <a:latin typeface="Helvetica Neue"/>
              <a:ea typeface="Helvetica Neue"/>
              <a:cs typeface="Helvetica Neue"/>
              <a:sym typeface="Helvetica Neue"/>
            </a:endParaRPr>
          </a:p>
          <a:p>
            <a:pPr indent="0" lvl="0" marL="0" rtl="0">
              <a:spcBef>
                <a:spcPts val="0"/>
              </a:spcBef>
              <a:spcAft>
                <a:spcPts val="0"/>
              </a:spcAft>
              <a:buNone/>
            </a:pPr>
            <a:r>
              <a:t/>
            </a:r>
            <a:endParaRPr sz="900">
              <a:latin typeface="Helvetica Neue"/>
              <a:ea typeface="Helvetica Neue"/>
              <a:cs typeface="Helvetica Neue"/>
              <a:sym typeface="Helvetica Neue"/>
            </a:endParaRPr>
          </a:p>
          <a:p>
            <a:pPr indent="0" lvl="0" marL="0" rtl="0">
              <a:spcBef>
                <a:spcPts val="0"/>
              </a:spcBef>
              <a:spcAft>
                <a:spcPts val="0"/>
              </a:spcAft>
              <a:buNone/>
            </a:pPr>
            <a:r>
              <a:rPr lang="en" sz="900">
                <a:latin typeface="Helvetica Neue"/>
                <a:ea typeface="Helvetica Neue"/>
                <a:cs typeface="Helvetica Neue"/>
                <a:sym typeface="Helvetica Neue"/>
              </a:rPr>
              <a:t>-Art made with calligraphy can be sold to make money</a:t>
            </a:r>
            <a:endParaRPr sz="900">
              <a:latin typeface="Helvetica Neue"/>
              <a:ea typeface="Helvetica Neue"/>
              <a:cs typeface="Helvetica Neue"/>
              <a:sym typeface="Helvetica Neue"/>
            </a:endParaRPr>
          </a:p>
        </p:txBody>
      </p:sp>
      <p:sp>
        <p:nvSpPr>
          <p:cNvPr id="92" name="Shape 92"/>
          <p:cNvSpPr/>
          <p:nvPr/>
        </p:nvSpPr>
        <p:spPr>
          <a:xfrm>
            <a:off x="233150" y="3632500"/>
            <a:ext cx="1194000" cy="1278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spcBef>
                <a:spcPts val="0"/>
              </a:spcBef>
              <a:spcAft>
                <a:spcPts val="0"/>
              </a:spcAft>
              <a:buNone/>
            </a:pPr>
            <a:r>
              <a:rPr lang="en" sz="900">
                <a:latin typeface="Helvetica Neue"/>
                <a:ea typeface="Helvetica Neue"/>
                <a:cs typeface="Helvetica Neue"/>
                <a:sym typeface="Helvetica Neue"/>
              </a:rPr>
              <a:t>IDEA:</a:t>
            </a:r>
            <a:endParaRPr sz="900">
              <a:latin typeface="Helvetica Neue"/>
              <a:ea typeface="Helvetica Neue"/>
              <a:cs typeface="Helvetica Neue"/>
              <a:sym typeface="Helvetica Neue"/>
            </a:endParaRPr>
          </a:p>
          <a:p>
            <a:pPr indent="0" lvl="0" marL="0">
              <a:spcBef>
                <a:spcPts val="0"/>
              </a:spcBef>
              <a:spcAft>
                <a:spcPts val="0"/>
              </a:spcAft>
              <a:buNone/>
            </a:pPr>
            <a:r>
              <a:t/>
            </a:r>
            <a:endParaRPr sz="900">
              <a:latin typeface="Helvetica Neue"/>
              <a:ea typeface="Helvetica Neue"/>
              <a:cs typeface="Helvetica Neue"/>
              <a:sym typeface="Helvetica Neue"/>
            </a:endParaRPr>
          </a:p>
          <a:p>
            <a:pPr indent="0" lvl="0" marL="0" rtl="0">
              <a:spcBef>
                <a:spcPts val="0"/>
              </a:spcBef>
              <a:spcAft>
                <a:spcPts val="0"/>
              </a:spcAft>
              <a:buNone/>
            </a:pPr>
            <a:r>
              <a:rPr lang="en" sz="900">
                <a:latin typeface="Helvetica Neue"/>
                <a:ea typeface="Helvetica Neue"/>
                <a:cs typeface="Helvetica Neue"/>
                <a:sym typeface="Helvetica Neue"/>
              </a:rPr>
              <a:t>-Social media is a powerful tool that can be used to share art &amp; advertise</a:t>
            </a:r>
            <a:endParaRPr sz="900">
              <a:latin typeface="Helvetica Neue"/>
              <a:ea typeface="Helvetica Neue"/>
              <a:cs typeface="Helvetica Neue"/>
              <a:sym typeface="Helvetica Neue"/>
            </a:endParaRPr>
          </a:p>
          <a:p>
            <a:pPr indent="0" lvl="0" marL="0" rtl="0">
              <a:spcBef>
                <a:spcPts val="0"/>
              </a:spcBef>
              <a:spcAft>
                <a:spcPts val="0"/>
              </a:spcAft>
              <a:buNone/>
            </a:pPr>
            <a:r>
              <a:t/>
            </a:r>
            <a:endParaRPr sz="900">
              <a:latin typeface="Helvetica Neue"/>
              <a:ea typeface="Helvetica Neue"/>
              <a:cs typeface="Helvetica Neue"/>
              <a:sym typeface="Helvetica Neue"/>
            </a:endParaRPr>
          </a:p>
        </p:txBody>
      </p:sp>
      <p:sp>
        <p:nvSpPr>
          <p:cNvPr id="93" name="Shape 93"/>
          <p:cNvSpPr/>
          <p:nvPr/>
        </p:nvSpPr>
        <p:spPr>
          <a:xfrm>
            <a:off x="4236100" y="770088"/>
            <a:ext cx="1194000" cy="1278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spcBef>
                <a:spcPts val="0"/>
              </a:spcBef>
              <a:spcAft>
                <a:spcPts val="0"/>
              </a:spcAft>
              <a:buNone/>
            </a:pPr>
            <a:r>
              <a:rPr lang="en" sz="900">
                <a:latin typeface="Helvetica Neue"/>
                <a:ea typeface="Helvetica Neue"/>
                <a:cs typeface="Helvetica Neue"/>
                <a:sym typeface="Helvetica Neue"/>
              </a:rPr>
              <a:t>NEW </a:t>
            </a:r>
            <a:r>
              <a:rPr lang="en" sz="900">
                <a:latin typeface="Helvetica Neue"/>
                <a:ea typeface="Helvetica Neue"/>
                <a:cs typeface="Helvetica Neue"/>
                <a:sym typeface="Helvetica Neue"/>
              </a:rPr>
              <a:t>IDEA:</a:t>
            </a:r>
            <a:endParaRPr sz="900">
              <a:latin typeface="Helvetica Neue"/>
              <a:ea typeface="Helvetica Neue"/>
              <a:cs typeface="Helvetica Neue"/>
              <a:sym typeface="Helvetica Neue"/>
            </a:endParaRPr>
          </a:p>
          <a:p>
            <a:pPr indent="0" lvl="0" marL="0" rtl="0">
              <a:spcBef>
                <a:spcPts val="0"/>
              </a:spcBef>
              <a:spcAft>
                <a:spcPts val="0"/>
              </a:spcAft>
              <a:buNone/>
            </a:pPr>
            <a:r>
              <a:t/>
            </a:r>
            <a:endParaRPr sz="900">
              <a:latin typeface="Helvetica Neue"/>
              <a:ea typeface="Helvetica Neue"/>
              <a:cs typeface="Helvetica Neue"/>
              <a:sym typeface="Helvetica Neue"/>
            </a:endParaRPr>
          </a:p>
          <a:p>
            <a:pPr indent="0" lvl="0" marL="0" rtl="0">
              <a:spcBef>
                <a:spcPts val="0"/>
              </a:spcBef>
              <a:spcAft>
                <a:spcPts val="0"/>
              </a:spcAft>
              <a:buNone/>
            </a:pPr>
            <a:r>
              <a:rPr lang="en" sz="900">
                <a:latin typeface="Helvetica Neue"/>
                <a:ea typeface="Helvetica Neue"/>
                <a:cs typeface="Helvetica Neue"/>
                <a:sym typeface="Helvetica Neue"/>
              </a:rPr>
              <a:t>-The Joker once said, “if you’re good at something, never do it for free.” Should this be true all the time?</a:t>
            </a:r>
            <a:endParaRPr sz="900">
              <a:latin typeface="Helvetica Neue"/>
              <a:ea typeface="Helvetica Neue"/>
              <a:cs typeface="Helvetica Neue"/>
              <a:sym typeface="Helvetica Neue"/>
            </a:endParaRPr>
          </a:p>
        </p:txBody>
      </p:sp>
      <p:sp>
        <p:nvSpPr>
          <p:cNvPr id="94" name="Shape 94"/>
          <p:cNvSpPr/>
          <p:nvPr/>
        </p:nvSpPr>
        <p:spPr>
          <a:xfrm>
            <a:off x="4236100" y="2201288"/>
            <a:ext cx="1194000" cy="1278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spcBef>
                <a:spcPts val="0"/>
              </a:spcBef>
              <a:spcAft>
                <a:spcPts val="0"/>
              </a:spcAft>
              <a:buNone/>
            </a:pPr>
            <a:r>
              <a:rPr lang="en" sz="900">
                <a:latin typeface="Helvetica Neue"/>
                <a:ea typeface="Helvetica Neue"/>
                <a:cs typeface="Helvetica Neue"/>
                <a:sym typeface="Helvetica Neue"/>
              </a:rPr>
              <a:t>NEW </a:t>
            </a:r>
            <a:r>
              <a:rPr lang="en" sz="900">
                <a:latin typeface="Helvetica Neue"/>
                <a:ea typeface="Helvetica Neue"/>
                <a:cs typeface="Helvetica Neue"/>
                <a:sym typeface="Helvetica Neue"/>
              </a:rPr>
              <a:t>IDEA:</a:t>
            </a:r>
            <a:endParaRPr sz="900">
              <a:latin typeface="Helvetica Neue"/>
              <a:ea typeface="Helvetica Neue"/>
              <a:cs typeface="Helvetica Neue"/>
              <a:sym typeface="Helvetica Neue"/>
            </a:endParaRPr>
          </a:p>
          <a:p>
            <a:pPr indent="0" lvl="0" marL="0">
              <a:spcBef>
                <a:spcPts val="0"/>
              </a:spcBef>
              <a:spcAft>
                <a:spcPts val="0"/>
              </a:spcAft>
              <a:buNone/>
            </a:pPr>
            <a:r>
              <a:t/>
            </a:r>
            <a:endParaRPr sz="900">
              <a:latin typeface="Helvetica Neue"/>
              <a:ea typeface="Helvetica Neue"/>
              <a:cs typeface="Helvetica Neue"/>
              <a:sym typeface="Helvetica Neue"/>
            </a:endParaRPr>
          </a:p>
          <a:p>
            <a:pPr indent="0" lvl="0" marL="0" rtl="0">
              <a:spcBef>
                <a:spcPts val="0"/>
              </a:spcBef>
              <a:spcAft>
                <a:spcPts val="0"/>
              </a:spcAft>
              <a:buNone/>
            </a:pPr>
            <a:r>
              <a:rPr lang="en" sz="900">
                <a:latin typeface="Helvetica Neue"/>
                <a:ea typeface="Helvetica Neue"/>
                <a:cs typeface="Helvetica Neue"/>
                <a:sym typeface="Helvetica Neue"/>
              </a:rPr>
              <a:t>-I consider myself to be talented in calligraphy. What can I do with that talent?</a:t>
            </a:r>
            <a:endParaRPr sz="900">
              <a:latin typeface="Helvetica Neue"/>
              <a:ea typeface="Helvetica Neue"/>
              <a:cs typeface="Helvetica Neue"/>
              <a:sym typeface="Helvetica Neue"/>
            </a:endParaRPr>
          </a:p>
        </p:txBody>
      </p:sp>
      <p:sp>
        <p:nvSpPr>
          <p:cNvPr id="95" name="Shape 95"/>
          <p:cNvSpPr/>
          <p:nvPr/>
        </p:nvSpPr>
        <p:spPr>
          <a:xfrm>
            <a:off x="4236100" y="3632488"/>
            <a:ext cx="1194000" cy="1278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spcBef>
                <a:spcPts val="0"/>
              </a:spcBef>
              <a:spcAft>
                <a:spcPts val="0"/>
              </a:spcAft>
              <a:buNone/>
            </a:pPr>
            <a:r>
              <a:rPr lang="en" sz="900">
                <a:latin typeface="Helvetica Neue"/>
                <a:ea typeface="Helvetica Neue"/>
                <a:cs typeface="Helvetica Neue"/>
                <a:sym typeface="Helvetica Neue"/>
              </a:rPr>
              <a:t>NEW </a:t>
            </a:r>
            <a:r>
              <a:rPr lang="en" sz="900">
                <a:latin typeface="Helvetica Neue"/>
                <a:ea typeface="Helvetica Neue"/>
                <a:cs typeface="Helvetica Neue"/>
                <a:sym typeface="Helvetica Neue"/>
              </a:rPr>
              <a:t>IDEA:</a:t>
            </a:r>
            <a:endParaRPr sz="900">
              <a:latin typeface="Helvetica Neue"/>
              <a:ea typeface="Helvetica Neue"/>
              <a:cs typeface="Helvetica Neue"/>
              <a:sym typeface="Helvetica Neue"/>
            </a:endParaRPr>
          </a:p>
          <a:p>
            <a:pPr indent="0" lvl="0" marL="0" rtl="0">
              <a:spcBef>
                <a:spcPts val="0"/>
              </a:spcBef>
              <a:spcAft>
                <a:spcPts val="0"/>
              </a:spcAft>
              <a:buNone/>
            </a:pPr>
            <a:r>
              <a:t/>
            </a:r>
            <a:endParaRPr sz="600">
              <a:latin typeface="Helvetica Neue"/>
              <a:ea typeface="Helvetica Neue"/>
              <a:cs typeface="Helvetica Neue"/>
              <a:sym typeface="Helvetica Neue"/>
            </a:endParaRPr>
          </a:p>
          <a:p>
            <a:pPr indent="0" lvl="0" marL="0" rtl="0">
              <a:spcBef>
                <a:spcPts val="0"/>
              </a:spcBef>
              <a:spcAft>
                <a:spcPts val="0"/>
              </a:spcAft>
              <a:buNone/>
            </a:pPr>
            <a:r>
              <a:rPr lang="en" sz="900">
                <a:latin typeface="Helvetica Neue"/>
                <a:ea typeface="Helvetica Neue"/>
                <a:cs typeface="Helvetica Neue"/>
                <a:sym typeface="Helvetica Neue"/>
              </a:rPr>
              <a:t>-How can I use social media to improve my art? Does taking inspiration from others mean losing originality?</a:t>
            </a:r>
            <a:endParaRPr sz="900">
              <a:latin typeface="Helvetica Neue"/>
              <a:ea typeface="Helvetica Neue"/>
              <a:cs typeface="Helvetica Neue"/>
              <a:sym typeface="Helvetica Neue"/>
            </a:endParaRPr>
          </a:p>
        </p:txBody>
      </p:sp>
      <p:sp>
        <p:nvSpPr>
          <p:cNvPr id="96" name="Shape 96"/>
          <p:cNvSpPr/>
          <p:nvPr/>
        </p:nvSpPr>
        <p:spPr>
          <a:xfrm>
            <a:off x="2086275" y="1477100"/>
            <a:ext cx="1490700" cy="27273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a:spcBef>
                <a:spcPts val="0"/>
              </a:spcBef>
              <a:spcAft>
                <a:spcPts val="0"/>
              </a:spcAft>
              <a:buNone/>
            </a:pPr>
            <a:r>
              <a:rPr lang="en" sz="900"/>
              <a:t>WHICH IDEAS ARE OF MOST INTEREST TO ME?</a:t>
            </a:r>
            <a:endParaRPr sz="900"/>
          </a:p>
          <a:p>
            <a:pPr indent="0" lvl="0" marL="0">
              <a:spcBef>
                <a:spcPts val="0"/>
              </a:spcBef>
              <a:spcAft>
                <a:spcPts val="0"/>
              </a:spcAft>
              <a:buNone/>
            </a:pPr>
            <a:r>
              <a:t/>
            </a:r>
            <a:endParaRPr sz="900"/>
          </a:p>
          <a:p>
            <a:pPr indent="0" lvl="0" marL="0">
              <a:spcBef>
                <a:spcPts val="0"/>
              </a:spcBef>
              <a:spcAft>
                <a:spcPts val="0"/>
              </a:spcAft>
              <a:buNone/>
            </a:pPr>
            <a:r>
              <a:rPr lang="en" sz="900"/>
              <a:t>-Taking something you love and are passionate about and making a living out of it.</a:t>
            </a:r>
            <a:endParaRPr sz="900"/>
          </a:p>
        </p:txBody>
      </p:sp>
      <p:cxnSp>
        <p:nvCxnSpPr>
          <p:cNvPr id="97" name="Shape 97"/>
          <p:cNvCxnSpPr>
            <a:stCxn id="90" idx="3"/>
            <a:endCxn id="96" idx="1"/>
          </p:cNvCxnSpPr>
          <p:nvPr/>
        </p:nvCxnSpPr>
        <p:spPr>
          <a:xfrm>
            <a:off x="1427150" y="1409550"/>
            <a:ext cx="659100" cy="1431300"/>
          </a:xfrm>
          <a:prstGeom prst="straightConnector1">
            <a:avLst/>
          </a:prstGeom>
          <a:noFill/>
          <a:ln cap="flat" cmpd="sng" w="9525">
            <a:solidFill>
              <a:schemeClr val="dk2"/>
            </a:solidFill>
            <a:prstDash val="solid"/>
            <a:round/>
            <a:headEnd len="lg" w="lg" type="none"/>
            <a:tailEnd len="lg" w="lg" type="triangle"/>
          </a:ln>
        </p:spPr>
      </p:cxnSp>
      <p:cxnSp>
        <p:nvCxnSpPr>
          <p:cNvPr id="98" name="Shape 98"/>
          <p:cNvCxnSpPr>
            <a:stCxn id="91" idx="3"/>
            <a:endCxn id="96" idx="1"/>
          </p:cNvCxnSpPr>
          <p:nvPr/>
        </p:nvCxnSpPr>
        <p:spPr>
          <a:xfrm>
            <a:off x="1427150" y="2840750"/>
            <a:ext cx="659100" cy="0"/>
          </a:xfrm>
          <a:prstGeom prst="straightConnector1">
            <a:avLst/>
          </a:prstGeom>
          <a:noFill/>
          <a:ln cap="flat" cmpd="sng" w="9525">
            <a:solidFill>
              <a:schemeClr val="dk2"/>
            </a:solidFill>
            <a:prstDash val="solid"/>
            <a:round/>
            <a:headEnd len="lg" w="lg" type="none"/>
            <a:tailEnd len="lg" w="lg" type="triangle"/>
          </a:ln>
        </p:spPr>
      </p:cxnSp>
      <p:cxnSp>
        <p:nvCxnSpPr>
          <p:cNvPr id="99" name="Shape 99"/>
          <p:cNvCxnSpPr>
            <a:stCxn id="92" idx="3"/>
            <a:endCxn id="96" idx="1"/>
          </p:cNvCxnSpPr>
          <p:nvPr/>
        </p:nvCxnSpPr>
        <p:spPr>
          <a:xfrm flipH="1" rot="10800000">
            <a:off x="1427150" y="2840650"/>
            <a:ext cx="659100" cy="1431300"/>
          </a:xfrm>
          <a:prstGeom prst="straightConnector1">
            <a:avLst/>
          </a:prstGeom>
          <a:noFill/>
          <a:ln cap="flat" cmpd="sng" w="9525">
            <a:solidFill>
              <a:schemeClr val="dk2"/>
            </a:solidFill>
            <a:prstDash val="solid"/>
            <a:round/>
            <a:headEnd len="lg" w="lg" type="none"/>
            <a:tailEnd len="lg" w="lg" type="triangle"/>
          </a:ln>
        </p:spPr>
      </p:cxnSp>
      <p:cxnSp>
        <p:nvCxnSpPr>
          <p:cNvPr id="100" name="Shape 100"/>
          <p:cNvCxnSpPr>
            <a:stCxn id="96" idx="3"/>
            <a:endCxn id="93" idx="1"/>
          </p:cNvCxnSpPr>
          <p:nvPr/>
        </p:nvCxnSpPr>
        <p:spPr>
          <a:xfrm flipH="1" rot="10800000">
            <a:off x="3576975" y="1409450"/>
            <a:ext cx="659100" cy="1431300"/>
          </a:xfrm>
          <a:prstGeom prst="straightConnector1">
            <a:avLst/>
          </a:prstGeom>
          <a:noFill/>
          <a:ln cap="flat" cmpd="sng" w="9525">
            <a:solidFill>
              <a:schemeClr val="dk2"/>
            </a:solidFill>
            <a:prstDash val="solid"/>
            <a:round/>
            <a:headEnd len="lg" w="lg" type="none"/>
            <a:tailEnd len="lg" w="lg" type="triangle"/>
          </a:ln>
        </p:spPr>
      </p:cxnSp>
      <p:cxnSp>
        <p:nvCxnSpPr>
          <p:cNvPr id="101" name="Shape 101"/>
          <p:cNvCxnSpPr>
            <a:stCxn id="96" idx="3"/>
            <a:endCxn id="94" idx="1"/>
          </p:cNvCxnSpPr>
          <p:nvPr/>
        </p:nvCxnSpPr>
        <p:spPr>
          <a:xfrm>
            <a:off x="3576975" y="2840750"/>
            <a:ext cx="659100" cy="0"/>
          </a:xfrm>
          <a:prstGeom prst="straightConnector1">
            <a:avLst/>
          </a:prstGeom>
          <a:noFill/>
          <a:ln cap="flat" cmpd="sng" w="9525">
            <a:solidFill>
              <a:schemeClr val="dk2"/>
            </a:solidFill>
            <a:prstDash val="solid"/>
            <a:round/>
            <a:headEnd len="lg" w="lg" type="none"/>
            <a:tailEnd len="lg" w="lg" type="triangle"/>
          </a:ln>
        </p:spPr>
      </p:cxnSp>
      <p:cxnSp>
        <p:nvCxnSpPr>
          <p:cNvPr id="102" name="Shape 102"/>
          <p:cNvCxnSpPr>
            <a:stCxn id="96" idx="3"/>
            <a:endCxn id="95" idx="1"/>
          </p:cNvCxnSpPr>
          <p:nvPr/>
        </p:nvCxnSpPr>
        <p:spPr>
          <a:xfrm>
            <a:off x="3576975" y="2840750"/>
            <a:ext cx="659100" cy="1431300"/>
          </a:xfrm>
          <a:prstGeom prst="straightConnector1">
            <a:avLst/>
          </a:prstGeom>
          <a:noFill/>
          <a:ln cap="flat" cmpd="sng" w="9525">
            <a:solidFill>
              <a:schemeClr val="dk2"/>
            </a:solidFill>
            <a:prstDash val="solid"/>
            <a:round/>
            <a:headEnd len="lg" w="lg" type="none"/>
            <a:tailEnd len="lg" w="lg" type="triangle"/>
          </a:ln>
        </p:spPr>
      </p:cxnSp>
      <p:sp>
        <p:nvSpPr>
          <p:cNvPr id="103" name="Shape 103"/>
          <p:cNvSpPr/>
          <p:nvPr/>
        </p:nvSpPr>
        <p:spPr>
          <a:xfrm>
            <a:off x="5673025" y="2201300"/>
            <a:ext cx="1416300" cy="1278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a:spcBef>
                <a:spcPts val="0"/>
              </a:spcBef>
              <a:spcAft>
                <a:spcPts val="0"/>
              </a:spcAft>
              <a:buNone/>
            </a:pPr>
            <a:r>
              <a:rPr lang="en"/>
              <a:t>Considering time, resources, and my goals, I choose….</a:t>
            </a:r>
            <a:endParaRPr/>
          </a:p>
        </p:txBody>
      </p:sp>
      <p:sp>
        <p:nvSpPr>
          <p:cNvPr id="104" name="Shape 104"/>
          <p:cNvSpPr/>
          <p:nvPr/>
        </p:nvSpPr>
        <p:spPr>
          <a:xfrm>
            <a:off x="7060700" y="815000"/>
            <a:ext cx="1910100" cy="4051500"/>
          </a:xfrm>
          <a:prstGeom prst="verticalScroll">
            <a:avLst>
              <a:gd fmla="val 12500"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rPr lang="en"/>
              <a:t>How can I use my talents in calligraphy and word art to become a young entrepreneur?</a:t>
            </a:r>
            <a:endParaRPr/>
          </a:p>
        </p:txBody>
      </p:sp>
      <p:cxnSp>
        <p:nvCxnSpPr>
          <p:cNvPr id="105" name="Shape 105"/>
          <p:cNvCxnSpPr>
            <a:stCxn id="103" idx="3"/>
            <a:endCxn id="104" idx="1"/>
          </p:cNvCxnSpPr>
          <p:nvPr/>
        </p:nvCxnSpPr>
        <p:spPr>
          <a:xfrm>
            <a:off x="7089325" y="2840750"/>
            <a:ext cx="210000" cy="0"/>
          </a:xfrm>
          <a:prstGeom prst="straightConnector1">
            <a:avLst/>
          </a:prstGeom>
          <a:noFill/>
          <a:ln cap="flat" cmpd="sng" w="9525">
            <a:solidFill>
              <a:schemeClr val="dk2"/>
            </a:solidFill>
            <a:prstDash val="solid"/>
            <a:round/>
            <a:headEnd len="lg" w="lg" type="none"/>
            <a:tailEnd len="lg" w="lg" type="triangle"/>
          </a:ln>
        </p:spPr>
      </p:cxnSp>
      <p:pic>
        <p:nvPicPr>
          <p:cNvPr id="106" name="Shape 106"/>
          <p:cNvPicPr preferRelativeResize="0"/>
          <p:nvPr/>
        </p:nvPicPr>
        <p:blipFill rotWithShape="1">
          <a:blip r:embed="rId3">
            <a:alphaModFix/>
          </a:blip>
          <a:srcRect b="4133" l="19326" r="6654" t="7542"/>
          <a:stretch/>
        </p:blipFill>
        <p:spPr>
          <a:xfrm rot="-5400000">
            <a:off x="4435961" y="-1882911"/>
            <a:ext cx="706525" cy="45429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Shape 111"/>
          <p:cNvSpPr txBox="1"/>
          <p:nvPr>
            <p:ph type="title"/>
          </p:nvPr>
        </p:nvSpPr>
        <p:spPr>
          <a:xfrm>
            <a:off x="311700" y="226000"/>
            <a:ext cx="8520600" cy="1038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latin typeface="Helvetica Neue"/>
                <a:ea typeface="Helvetica Neue"/>
                <a:cs typeface="Helvetica Neue"/>
                <a:sym typeface="Helvetica Neue"/>
              </a:rPr>
              <a:t>C O L L E C T I N G   I N F O R M A T I O N</a:t>
            </a:r>
            <a:endParaRPr b="1">
              <a:latin typeface="Helvetica Neue"/>
              <a:ea typeface="Helvetica Neue"/>
              <a:cs typeface="Helvetica Neue"/>
              <a:sym typeface="Helvetica Neue"/>
            </a:endParaRPr>
          </a:p>
        </p:txBody>
      </p:sp>
      <p:sp>
        <p:nvSpPr>
          <p:cNvPr id="112" name="Shape 112"/>
          <p:cNvSpPr/>
          <p:nvPr/>
        </p:nvSpPr>
        <p:spPr>
          <a:xfrm>
            <a:off x="311700" y="815200"/>
            <a:ext cx="2106000" cy="4014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rtl="0">
              <a:spcBef>
                <a:spcPts val="0"/>
              </a:spcBef>
              <a:spcAft>
                <a:spcPts val="0"/>
              </a:spcAft>
              <a:buNone/>
            </a:pPr>
            <a:r>
              <a:rPr lang="en" sz="1100"/>
              <a:t>Some types of calligraphy:</a:t>
            </a:r>
            <a:endParaRPr sz="1100"/>
          </a:p>
          <a:p>
            <a:pPr indent="0" lvl="0" marL="0" rtl="0">
              <a:spcBef>
                <a:spcPts val="0"/>
              </a:spcBef>
              <a:spcAft>
                <a:spcPts val="0"/>
              </a:spcAft>
              <a:buNone/>
            </a:pPr>
            <a:r>
              <a:t/>
            </a:r>
            <a:endParaRPr sz="1100"/>
          </a:p>
          <a:p>
            <a:pPr indent="-279400" lvl="0" marL="457200" rtl="0">
              <a:spcBef>
                <a:spcPts val="0"/>
              </a:spcBef>
              <a:spcAft>
                <a:spcPts val="0"/>
              </a:spcAft>
              <a:buSzPts val="800"/>
              <a:buChar char="●"/>
            </a:pPr>
            <a:r>
              <a:rPr lang="en" sz="800"/>
              <a:t>Western - uses flat-balled pen/brush, follows precise rules/patterns</a:t>
            </a:r>
            <a:endParaRPr sz="800"/>
          </a:p>
          <a:p>
            <a:pPr indent="0" lvl="0" marL="0" rtl="0">
              <a:spcBef>
                <a:spcPts val="0"/>
              </a:spcBef>
              <a:spcAft>
                <a:spcPts val="0"/>
              </a:spcAft>
              <a:buNone/>
            </a:pPr>
            <a:r>
              <a:t/>
            </a:r>
            <a:endParaRPr sz="800"/>
          </a:p>
          <a:p>
            <a:pPr indent="0" lvl="0" marL="0" rtl="0">
              <a:spcBef>
                <a:spcPts val="0"/>
              </a:spcBef>
              <a:spcAft>
                <a:spcPts val="0"/>
              </a:spcAft>
              <a:buNone/>
            </a:pPr>
            <a:r>
              <a:t/>
            </a:r>
            <a:endParaRPr sz="800"/>
          </a:p>
          <a:p>
            <a:pPr indent="0" lvl="0" marL="0" rtl="0">
              <a:spcBef>
                <a:spcPts val="0"/>
              </a:spcBef>
              <a:spcAft>
                <a:spcPts val="0"/>
              </a:spcAft>
              <a:buNone/>
            </a:pPr>
            <a:r>
              <a:t/>
            </a:r>
            <a:endParaRPr sz="800"/>
          </a:p>
          <a:p>
            <a:pPr indent="0" lvl="0" marL="0" rtl="0">
              <a:spcBef>
                <a:spcPts val="0"/>
              </a:spcBef>
              <a:spcAft>
                <a:spcPts val="0"/>
              </a:spcAft>
              <a:buNone/>
            </a:pPr>
            <a:r>
              <a:t/>
            </a:r>
            <a:endParaRPr sz="800"/>
          </a:p>
          <a:p>
            <a:pPr indent="0" lvl="0" marL="0" rtl="0">
              <a:spcBef>
                <a:spcPts val="0"/>
              </a:spcBef>
              <a:spcAft>
                <a:spcPts val="0"/>
              </a:spcAft>
              <a:buNone/>
            </a:pPr>
            <a:r>
              <a:t/>
            </a:r>
            <a:endParaRPr sz="800"/>
          </a:p>
          <a:p>
            <a:pPr indent="0" lvl="0" marL="0" rtl="0">
              <a:spcBef>
                <a:spcPts val="0"/>
              </a:spcBef>
              <a:spcAft>
                <a:spcPts val="0"/>
              </a:spcAft>
              <a:buNone/>
            </a:pPr>
            <a:r>
              <a:t/>
            </a:r>
            <a:endParaRPr sz="800"/>
          </a:p>
          <a:p>
            <a:pPr indent="-279400" lvl="0" marL="457200" rtl="0">
              <a:spcBef>
                <a:spcPts val="0"/>
              </a:spcBef>
              <a:spcAft>
                <a:spcPts val="0"/>
              </a:spcAft>
              <a:buSzPts val="800"/>
              <a:buChar char="●"/>
            </a:pPr>
            <a:r>
              <a:rPr lang="en" sz="800"/>
              <a:t>Eastern Asian - Chinese, Korean, and Japanese styles, specific brush strokes and rules</a:t>
            </a:r>
            <a:endParaRPr sz="800"/>
          </a:p>
          <a:p>
            <a:pPr indent="0" lvl="0" marL="0" rtl="0">
              <a:spcBef>
                <a:spcPts val="0"/>
              </a:spcBef>
              <a:spcAft>
                <a:spcPts val="0"/>
              </a:spcAft>
              <a:buNone/>
            </a:pPr>
            <a:r>
              <a:t/>
            </a:r>
            <a:endParaRPr sz="800"/>
          </a:p>
          <a:p>
            <a:pPr indent="0" lvl="0" marL="0" rtl="0">
              <a:spcBef>
                <a:spcPts val="0"/>
              </a:spcBef>
              <a:spcAft>
                <a:spcPts val="0"/>
              </a:spcAft>
              <a:buNone/>
            </a:pPr>
            <a:r>
              <a:t/>
            </a:r>
            <a:endParaRPr sz="800"/>
          </a:p>
          <a:p>
            <a:pPr indent="0" lvl="0" marL="0" rtl="0">
              <a:spcBef>
                <a:spcPts val="0"/>
              </a:spcBef>
              <a:spcAft>
                <a:spcPts val="0"/>
              </a:spcAft>
              <a:buNone/>
            </a:pPr>
            <a:r>
              <a:t/>
            </a:r>
            <a:endParaRPr sz="800"/>
          </a:p>
          <a:p>
            <a:pPr indent="0" lvl="0" marL="0" rtl="0">
              <a:spcBef>
                <a:spcPts val="0"/>
              </a:spcBef>
              <a:spcAft>
                <a:spcPts val="0"/>
              </a:spcAft>
              <a:buNone/>
            </a:pPr>
            <a:r>
              <a:t/>
            </a:r>
            <a:endParaRPr sz="800"/>
          </a:p>
          <a:p>
            <a:pPr indent="0" lvl="0" marL="0" rtl="0">
              <a:spcBef>
                <a:spcPts val="0"/>
              </a:spcBef>
              <a:spcAft>
                <a:spcPts val="0"/>
              </a:spcAft>
              <a:buNone/>
            </a:pPr>
            <a:r>
              <a:t/>
            </a:r>
            <a:endParaRPr sz="800"/>
          </a:p>
          <a:p>
            <a:pPr indent="-279400" lvl="0" marL="457200">
              <a:spcBef>
                <a:spcPts val="0"/>
              </a:spcBef>
              <a:spcAft>
                <a:spcPts val="0"/>
              </a:spcAft>
              <a:buSzPts val="800"/>
              <a:buChar char="●"/>
            </a:pPr>
            <a:r>
              <a:rPr lang="en" sz="800"/>
              <a:t>Southern Asian - Indian, Nepalese, and Tibetan styles, very consistent, uses flat brush/pen</a:t>
            </a:r>
            <a:endParaRPr sz="800"/>
          </a:p>
        </p:txBody>
      </p:sp>
      <p:sp>
        <p:nvSpPr>
          <p:cNvPr id="113" name="Shape 113"/>
          <p:cNvSpPr/>
          <p:nvPr/>
        </p:nvSpPr>
        <p:spPr>
          <a:xfrm>
            <a:off x="4672888" y="815200"/>
            <a:ext cx="2106000" cy="4014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100">
                <a:solidFill>
                  <a:schemeClr val="dk1"/>
                </a:solidFill>
              </a:rPr>
              <a:t>Etsy:</a:t>
            </a:r>
            <a:endParaRPr sz="1100">
              <a:solidFill>
                <a:schemeClr val="dk1"/>
              </a:solidFill>
            </a:endParaRPr>
          </a:p>
          <a:p>
            <a:pPr indent="0" lvl="0" marL="0">
              <a:spcBef>
                <a:spcPts val="0"/>
              </a:spcBef>
              <a:spcAft>
                <a:spcPts val="0"/>
              </a:spcAft>
              <a:buClr>
                <a:schemeClr val="dk1"/>
              </a:buClr>
              <a:buSzPts val="1100"/>
              <a:buFont typeface="Arial"/>
              <a:buNone/>
            </a:pPr>
            <a:r>
              <a:t/>
            </a:r>
            <a:endParaRPr sz="11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Minors must have a parent or guardian to run their account</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must have parent email Etsy to activate account</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Price items through calculating how much was spent on materials, time, labour</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how much did the materials cost?</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how long did it take to make the object?</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what other labour did you have to go through to make and sell it?</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If you just sell digital download designs you don’t need to ship anything!</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Product picture is important</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good lighting</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calligraphy quotes should be pictured in a frame (more professional)</a:t>
            </a:r>
            <a:endParaRPr sz="800">
              <a:solidFill>
                <a:schemeClr val="dk1"/>
              </a:solidFill>
            </a:endParaRPr>
          </a:p>
        </p:txBody>
      </p:sp>
      <p:sp>
        <p:nvSpPr>
          <p:cNvPr id="114" name="Shape 114"/>
          <p:cNvSpPr/>
          <p:nvPr/>
        </p:nvSpPr>
        <p:spPr>
          <a:xfrm>
            <a:off x="2492300" y="815200"/>
            <a:ext cx="2106000" cy="4014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279400" lvl="0" marL="457200" rtl="0">
              <a:spcBef>
                <a:spcPts val="0"/>
              </a:spcBef>
              <a:spcAft>
                <a:spcPts val="0"/>
              </a:spcAft>
              <a:buClr>
                <a:schemeClr val="dk1"/>
              </a:buClr>
              <a:buSzPts val="800"/>
              <a:buChar char="●"/>
            </a:pPr>
            <a:r>
              <a:rPr lang="en" sz="800">
                <a:solidFill>
                  <a:schemeClr val="dk1"/>
                </a:solidFill>
              </a:rPr>
              <a:t>Modern - uses a variety of mediums, created with thin upstrokes and thick downstrokes, otherwise very liberal with rules</a:t>
            </a:r>
            <a:endParaRPr sz="800">
              <a:solidFill>
                <a:schemeClr val="dk1"/>
              </a:solidFill>
            </a:endParaRPr>
          </a:p>
          <a:p>
            <a:pPr indent="0" lvl="0" marL="0" rtl="0">
              <a:spcBef>
                <a:spcPts val="0"/>
              </a:spcBef>
              <a:spcAft>
                <a:spcPts val="0"/>
              </a:spcAft>
              <a:buNone/>
            </a:pPr>
            <a:r>
              <a:t/>
            </a:r>
            <a:endParaRPr sz="800">
              <a:solidFill>
                <a:schemeClr val="dk1"/>
              </a:solidFill>
            </a:endParaRPr>
          </a:p>
          <a:p>
            <a:pPr indent="0" lvl="0" marL="0" rtl="0">
              <a:spcBef>
                <a:spcPts val="0"/>
              </a:spcBef>
              <a:spcAft>
                <a:spcPts val="0"/>
              </a:spcAft>
              <a:buNone/>
            </a:pPr>
            <a:r>
              <a:t/>
            </a:r>
            <a:endParaRPr sz="800">
              <a:solidFill>
                <a:schemeClr val="dk1"/>
              </a:solidFill>
            </a:endParaRPr>
          </a:p>
          <a:p>
            <a:pPr indent="0" lvl="0" marL="0" rtl="0">
              <a:spcBef>
                <a:spcPts val="0"/>
              </a:spcBef>
              <a:spcAft>
                <a:spcPts val="0"/>
              </a:spcAft>
              <a:buNone/>
            </a:pPr>
            <a:r>
              <a:t/>
            </a:r>
            <a:endParaRPr sz="800">
              <a:solidFill>
                <a:schemeClr val="dk1"/>
              </a:solidFill>
            </a:endParaRPr>
          </a:p>
          <a:p>
            <a:pPr indent="0" lvl="0" marL="0" rtl="0">
              <a:spcBef>
                <a:spcPts val="0"/>
              </a:spcBef>
              <a:spcAft>
                <a:spcPts val="0"/>
              </a:spcAft>
              <a:buNone/>
            </a:pPr>
            <a:r>
              <a:t/>
            </a:r>
            <a:endParaRPr sz="800">
              <a:solidFill>
                <a:schemeClr val="dk1"/>
              </a:solidFill>
            </a:endParaRPr>
          </a:p>
          <a:p>
            <a:pPr indent="0" lvl="0" marL="0" rtl="0">
              <a:spcBef>
                <a:spcPts val="0"/>
              </a:spcBef>
              <a:spcAft>
                <a:spcPts val="0"/>
              </a:spcAft>
              <a:buNone/>
            </a:pPr>
            <a:r>
              <a:t/>
            </a:r>
            <a:endParaRPr sz="800">
              <a:solidFill>
                <a:schemeClr val="dk1"/>
              </a:solidFill>
            </a:endParaRPr>
          </a:p>
          <a:p>
            <a:pPr indent="0" lvl="0" marL="0" rtl="0">
              <a:spcBef>
                <a:spcPts val="0"/>
              </a:spcBef>
              <a:spcAft>
                <a:spcPts val="0"/>
              </a:spcAft>
              <a:buNone/>
            </a:pPr>
            <a:r>
              <a:t/>
            </a:r>
            <a:endParaRPr sz="800">
              <a:solidFill>
                <a:schemeClr val="dk1"/>
              </a:solidFill>
            </a:endParaRPr>
          </a:p>
          <a:p>
            <a:pPr indent="0" lvl="0" marL="0" rtl="0">
              <a:spcBef>
                <a:spcPts val="0"/>
              </a:spcBef>
              <a:spcAft>
                <a:spcPts val="0"/>
              </a:spcAft>
              <a:buNone/>
            </a:pPr>
            <a:r>
              <a:t/>
            </a:r>
            <a:endParaRPr sz="800">
              <a:solidFill>
                <a:schemeClr val="dk1"/>
              </a:solidFill>
            </a:endParaRPr>
          </a:p>
          <a:p>
            <a:pPr indent="0" lvl="0" marL="0" rtl="0">
              <a:spcBef>
                <a:spcPts val="0"/>
              </a:spcBef>
              <a:spcAft>
                <a:spcPts val="0"/>
              </a:spcAft>
              <a:buNone/>
            </a:pPr>
            <a:r>
              <a:t/>
            </a:r>
            <a:endParaRPr sz="800">
              <a:solidFill>
                <a:schemeClr val="dk1"/>
              </a:solidFill>
            </a:endParaRPr>
          </a:p>
          <a:p>
            <a:pPr indent="0" lvl="0" marL="0" rtl="0">
              <a:spcBef>
                <a:spcPts val="0"/>
              </a:spcBef>
              <a:spcAft>
                <a:spcPts val="0"/>
              </a:spcAft>
              <a:buNone/>
            </a:pPr>
            <a:r>
              <a:rPr lang="en" sz="1100">
                <a:solidFill>
                  <a:schemeClr val="dk1"/>
                </a:solidFill>
              </a:rPr>
              <a:t>Materials that can be used:</a:t>
            </a:r>
            <a:endParaRPr sz="1100">
              <a:solidFill>
                <a:schemeClr val="dk1"/>
              </a:solidFill>
            </a:endParaRPr>
          </a:p>
          <a:p>
            <a:pPr indent="0" lvl="0" marL="0" rtl="0">
              <a:spcBef>
                <a:spcPts val="0"/>
              </a:spcBef>
              <a:spcAft>
                <a:spcPts val="0"/>
              </a:spcAft>
              <a:buNone/>
            </a:pPr>
            <a:r>
              <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Crayola felt-tip markers</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Ink and pointed pen</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Paint and brush</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Watercolours</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Brush pens</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tombow</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sakura koi</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pentel fude</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brushables</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zig</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STA</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faber-castell</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water brushes</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zebra</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kuretake</a:t>
            </a:r>
            <a:endParaRPr sz="800">
              <a:solidFill>
                <a:schemeClr val="dk1"/>
              </a:solidFill>
            </a:endParaRPr>
          </a:p>
        </p:txBody>
      </p:sp>
      <p:sp>
        <p:nvSpPr>
          <p:cNvPr id="115" name="Shape 115"/>
          <p:cNvSpPr/>
          <p:nvPr/>
        </p:nvSpPr>
        <p:spPr>
          <a:xfrm>
            <a:off x="6853500" y="815200"/>
            <a:ext cx="2106000" cy="4014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100">
                <a:solidFill>
                  <a:schemeClr val="dk1"/>
                </a:solidFill>
              </a:rPr>
              <a:t>Font:</a:t>
            </a:r>
            <a:endParaRPr sz="1100">
              <a:solidFill>
                <a:schemeClr val="dk1"/>
              </a:solidFill>
            </a:endParaRPr>
          </a:p>
          <a:p>
            <a:pPr indent="0" lvl="0" marL="0">
              <a:spcBef>
                <a:spcPts val="0"/>
              </a:spcBef>
              <a:spcAft>
                <a:spcPts val="0"/>
              </a:spcAft>
              <a:buClr>
                <a:schemeClr val="dk1"/>
              </a:buClr>
              <a:buSzPts val="1100"/>
              <a:buFont typeface="Arial"/>
              <a:buNone/>
            </a:pPr>
            <a:r>
              <a:t/>
            </a:r>
            <a:endParaRPr sz="11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Handwrite the alphabet</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Scan it, send it to computer</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Choose software to edit font with. Examples:</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FontLab</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Glyphs</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Robofont</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Kern font</a:t>
            </a:r>
            <a:endParaRPr sz="800">
              <a:solidFill>
                <a:schemeClr val="dk1"/>
              </a:solidFill>
            </a:endParaRPr>
          </a:p>
          <a:p>
            <a:pPr indent="-279400" lvl="1" marL="914400" rtl="0">
              <a:spcBef>
                <a:spcPts val="0"/>
              </a:spcBef>
              <a:spcAft>
                <a:spcPts val="0"/>
              </a:spcAft>
              <a:buClr>
                <a:schemeClr val="dk1"/>
              </a:buClr>
              <a:buSzPts val="800"/>
              <a:buChar char="○"/>
            </a:pPr>
            <a:r>
              <a:rPr lang="en" sz="800">
                <a:solidFill>
                  <a:schemeClr val="dk1"/>
                </a:solidFill>
              </a:rPr>
              <a:t>kerning: the process of adjusting the spacing between letters or characters so that is more aesthetically pleasing</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Check to see how font looks at different sizes</a:t>
            </a:r>
            <a:endParaRPr sz="800">
              <a:solidFill>
                <a:schemeClr val="dk1"/>
              </a:solidFill>
            </a:endParaRPr>
          </a:p>
          <a:p>
            <a:pPr indent="-279400" lvl="0" marL="457200" rtl="0">
              <a:spcBef>
                <a:spcPts val="0"/>
              </a:spcBef>
              <a:spcAft>
                <a:spcPts val="0"/>
              </a:spcAft>
              <a:buClr>
                <a:schemeClr val="dk1"/>
              </a:buClr>
              <a:buSzPts val="800"/>
              <a:buChar char="●"/>
            </a:pPr>
            <a:r>
              <a:rPr lang="en" sz="800">
                <a:solidFill>
                  <a:schemeClr val="dk1"/>
                </a:solidFill>
              </a:rPr>
              <a:t>See how it looks printed out</a:t>
            </a:r>
            <a:endParaRPr sz="800">
              <a:solidFill>
                <a:schemeClr val="dk1"/>
              </a:solidFill>
            </a:endParaRPr>
          </a:p>
        </p:txBody>
      </p:sp>
      <p:pic>
        <p:nvPicPr>
          <p:cNvPr id="116" name="Shape 116"/>
          <p:cNvPicPr preferRelativeResize="0"/>
          <p:nvPr/>
        </p:nvPicPr>
        <p:blipFill rotWithShape="1">
          <a:blip r:embed="rId3">
            <a:alphaModFix/>
          </a:blip>
          <a:srcRect b="32554" l="0" r="0" t="24502"/>
          <a:stretch/>
        </p:blipFill>
        <p:spPr>
          <a:xfrm>
            <a:off x="411237" y="1654825"/>
            <a:ext cx="1906925" cy="614150"/>
          </a:xfrm>
          <a:prstGeom prst="rect">
            <a:avLst/>
          </a:prstGeom>
          <a:noFill/>
          <a:ln>
            <a:noFill/>
          </a:ln>
        </p:spPr>
      </p:pic>
      <p:pic>
        <p:nvPicPr>
          <p:cNvPr id="117" name="Shape 117"/>
          <p:cNvPicPr preferRelativeResize="0"/>
          <p:nvPr/>
        </p:nvPicPr>
        <p:blipFill rotWithShape="1">
          <a:blip r:embed="rId4">
            <a:alphaModFix/>
          </a:blip>
          <a:srcRect b="29742" l="0" r="0" t="12617"/>
          <a:stretch/>
        </p:blipFill>
        <p:spPr>
          <a:xfrm>
            <a:off x="411237" y="2790087"/>
            <a:ext cx="1906925" cy="497938"/>
          </a:xfrm>
          <a:prstGeom prst="rect">
            <a:avLst/>
          </a:prstGeom>
          <a:noFill/>
          <a:ln>
            <a:noFill/>
          </a:ln>
        </p:spPr>
      </p:pic>
      <p:pic>
        <p:nvPicPr>
          <p:cNvPr id="118" name="Shape 118"/>
          <p:cNvPicPr preferRelativeResize="0"/>
          <p:nvPr/>
        </p:nvPicPr>
        <p:blipFill rotWithShape="1">
          <a:blip r:embed="rId5">
            <a:alphaModFix/>
          </a:blip>
          <a:srcRect b="24392" l="0" r="0" t="32087"/>
          <a:stretch/>
        </p:blipFill>
        <p:spPr>
          <a:xfrm>
            <a:off x="411238" y="3953976"/>
            <a:ext cx="1906925" cy="665575"/>
          </a:xfrm>
          <a:prstGeom prst="rect">
            <a:avLst/>
          </a:prstGeom>
          <a:noFill/>
          <a:ln>
            <a:noFill/>
          </a:ln>
        </p:spPr>
      </p:pic>
      <p:pic>
        <p:nvPicPr>
          <p:cNvPr id="119" name="Shape 119"/>
          <p:cNvPicPr preferRelativeResize="0"/>
          <p:nvPr/>
        </p:nvPicPr>
        <p:blipFill>
          <a:blip r:embed="rId6">
            <a:alphaModFix/>
          </a:blip>
          <a:stretch>
            <a:fillRect/>
          </a:stretch>
        </p:blipFill>
        <p:spPr>
          <a:xfrm>
            <a:off x="2591825" y="1584355"/>
            <a:ext cx="1906925" cy="8501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Shape 124"/>
          <p:cNvSpPr txBox="1"/>
          <p:nvPr>
            <p:ph type="title"/>
          </p:nvPr>
        </p:nvSpPr>
        <p:spPr>
          <a:xfrm>
            <a:off x="184525" y="206775"/>
            <a:ext cx="2684100" cy="4712700"/>
          </a:xfrm>
          <a:prstGeom prst="rect">
            <a:avLst/>
          </a:prstGeom>
        </p:spPr>
        <p:txBody>
          <a:bodyPr anchorCtr="0" anchor="ctr" bIns="91425" lIns="91425" spcFirstLastPara="1" rIns="91425" wrap="square" tIns="91425">
            <a:noAutofit/>
          </a:bodyPr>
          <a:lstStyle/>
          <a:p>
            <a:pPr indent="0" lvl="0" marL="0" rtl="0" algn="just">
              <a:spcBef>
                <a:spcPts val="0"/>
              </a:spcBef>
              <a:spcAft>
                <a:spcPts val="0"/>
              </a:spcAft>
              <a:buNone/>
            </a:pPr>
            <a:r>
              <a:rPr b="1" lang="en" sz="3600">
                <a:latin typeface="Helvetica Neue"/>
                <a:ea typeface="Helvetica Neue"/>
                <a:cs typeface="Helvetica Neue"/>
                <a:sym typeface="Helvetica Neue"/>
              </a:rPr>
              <a:t>A      N      A</a:t>
            </a:r>
            <a:endParaRPr b="1" sz="36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L    Y   </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Z   E</a:t>
            </a:r>
            <a:endParaRPr b="1" sz="3600">
              <a:latin typeface="Helvetica Neue"/>
              <a:ea typeface="Helvetica Neue"/>
              <a:cs typeface="Helvetica Neue"/>
              <a:sym typeface="Helvetica Neue"/>
            </a:endParaRPr>
          </a:p>
          <a:p>
            <a:pPr indent="0" lvl="0" marL="0" rtl="0" algn="just">
              <a:spcBef>
                <a:spcPts val="0"/>
              </a:spcBef>
              <a:spcAft>
                <a:spcPts val="0"/>
              </a:spcAft>
              <a:buNone/>
            </a:pPr>
            <a:r>
              <a:t/>
            </a:r>
            <a:endParaRPr b="1" sz="30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S </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Y</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N </a:t>
            </a:r>
            <a:endParaRPr b="1" sz="36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T</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 H </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E</a:t>
            </a:r>
            <a:endParaRPr b="1" sz="36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S</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I</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Z</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E</a:t>
            </a:r>
            <a:endParaRPr b="1" sz="3600">
              <a:latin typeface="Helvetica Neue"/>
              <a:ea typeface="Helvetica Neue"/>
              <a:cs typeface="Helvetica Neue"/>
              <a:sym typeface="Helvetica Neue"/>
            </a:endParaRPr>
          </a:p>
          <a:p>
            <a:pPr indent="0" lvl="0" marL="0" rtl="0" algn="just">
              <a:spcBef>
                <a:spcPts val="0"/>
              </a:spcBef>
              <a:spcAft>
                <a:spcPts val="0"/>
              </a:spcAft>
              <a:buNone/>
            </a:pPr>
            <a:r>
              <a:t/>
            </a:r>
            <a:endParaRPr b="1" sz="30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C      R      E</a:t>
            </a:r>
            <a:endParaRPr b="1" sz="36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A      </a:t>
            </a:r>
            <a:r>
              <a:rPr b="1" lang="en" sz="800">
                <a:latin typeface="Helvetica Neue"/>
                <a:ea typeface="Helvetica Neue"/>
                <a:cs typeface="Helvetica Neue"/>
                <a:sym typeface="Helvetica Neue"/>
              </a:rPr>
              <a:t>  </a:t>
            </a:r>
            <a:r>
              <a:rPr b="1" lang="en" sz="3600">
                <a:latin typeface="Helvetica Neue"/>
                <a:ea typeface="Helvetica Neue"/>
                <a:cs typeface="Helvetica Neue"/>
                <a:sym typeface="Helvetica Neue"/>
              </a:rPr>
              <a:t>T      </a:t>
            </a:r>
            <a:r>
              <a:rPr b="1" lang="en" sz="800">
                <a:latin typeface="Helvetica Neue"/>
                <a:ea typeface="Helvetica Neue"/>
                <a:cs typeface="Helvetica Neue"/>
                <a:sym typeface="Helvetica Neue"/>
              </a:rPr>
              <a:t> </a:t>
            </a:r>
            <a:r>
              <a:rPr b="1" lang="en" sz="3600">
                <a:latin typeface="Helvetica Neue"/>
                <a:ea typeface="Helvetica Neue"/>
                <a:cs typeface="Helvetica Neue"/>
                <a:sym typeface="Helvetica Neue"/>
              </a:rPr>
              <a:t>E</a:t>
            </a:r>
            <a:endParaRPr b="1" sz="3600">
              <a:latin typeface="Helvetica Neue"/>
              <a:ea typeface="Helvetica Neue"/>
              <a:cs typeface="Helvetica Neue"/>
              <a:sym typeface="Helvetica Neue"/>
            </a:endParaRPr>
          </a:p>
        </p:txBody>
      </p:sp>
      <p:pic>
        <p:nvPicPr>
          <p:cNvPr id="125" name="Shape 125"/>
          <p:cNvPicPr preferRelativeResize="0"/>
          <p:nvPr/>
        </p:nvPicPr>
        <p:blipFill rotWithShape="1">
          <a:blip r:embed="rId3">
            <a:alphaModFix/>
          </a:blip>
          <a:srcRect b="0" l="0" r="0" t="0"/>
          <a:stretch/>
        </p:blipFill>
        <p:spPr>
          <a:xfrm>
            <a:off x="2868625" y="131125"/>
            <a:ext cx="6201599" cy="4863600"/>
          </a:xfrm>
          <a:prstGeom prst="rect">
            <a:avLst/>
          </a:prstGeom>
          <a:noFill/>
          <a:ln>
            <a:noFill/>
          </a:ln>
        </p:spPr>
      </p:pic>
      <p:cxnSp>
        <p:nvCxnSpPr>
          <p:cNvPr id="126" name="Shape 126"/>
          <p:cNvCxnSpPr/>
          <p:nvPr/>
        </p:nvCxnSpPr>
        <p:spPr>
          <a:xfrm>
            <a:off x="869025" y="1476625"/>
            <a:ext cx="1384800" cy="0"/>
          </a:xfrm>
          <a:prstGeom prst="straightConnector1">
            <a:avLst/>
          </a:prstGeom>
          <a:noFill/>
          <a:ln cap="flat" cmpd="sng" w="9525">
            <a:solidFill>
              <a:schemeClr val="dk2"/>
            </a:solidFill>
            <a:prstDash val="solid"/>
            <a:round/>
            <a:headEnd len="lg" w="lg" type="none"/>
            <a:tailEnd len="lg" w="lg" type="none"/>
          </a:ln>
        </p:spPr>
      </p:cxnSp>
      <p:cxnSp>
        <p:nvCxnSpPr>
          <p:cNvPr id="127" name="Shape 127"/>
          <p:cNvCxnSpPr/>
          <p:nvPr/>
        </p:nvCxnSpPr>
        <p:spPr>
          <a:xfrm>
            <a:off x="834175" y="3656750"/>
            <a:ext cx="1384800" cy="0"/>
          </a:xfrm>
          <a:prstGeom prst="straightConnector1">
            <a:avLst/>
          </a:prstGeom>
          <a:noFill/>
          <a:ln cap="flat" cmpd="sng" w="9525">
            <a:solidFill>
              <a:schemeClr val="dk2"/>
            </a:solidFill>
            <a:prstDash val="solid"/>
            <a:round/>
            <a:headEnd len="lg" w="lg" type="none"/>
            <a:tailEnd len="lg" w="lg" type="none"/>
          </a:ln>
        </p:spPr>
      </p:cxnSp>
      <p:sp>
        <p:nvSpPr>
          <p:cNvPr id="128" name="Shape 128"/>
          <p:cNvSpPr txBox="1"/>
          <p:nvPr/>
        </p:nvSpPr>
        <p:spPr>
          <a:xfrm>
            <a:off x="4677200" y="416825"/>
            <a:ext cx="2712900" cy="388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000">
                <a:latin typeface="PT Sans Narrow"/>
                <a:ea typeface="PT Sans Narrow"/>
                <a:cs typeface="PT Sans Narrow"/>
                <a:sym typeface="PT Sans Narrow"/>
              </a:rPr>
              <a:t>How can I use my talents in calligraphy and word art to become a young entrepreneur?</a:t>
            </a:r>
            <a:endParaRPr sz="1000">
              <a:latin typeface="PT Sans Narrow"/>
              <a:ea typeface="PT Sans Narrow"/>
              <a:cs typeface="PT Sans Narrow"/>
              <a:sym typeface="PT Sans Narrow"/>
            </a:endParaRPr>
          </a:p>
        </p:txBody>
      </p:sp>
      <p:sp>
        <p:nvSpPr>
          <p:cNvPr id="129" name="Shape 129"/>
          <p:cNvSpPr txBox="1"/>
          <p:nvPr/>
        </p:nvSpPr>
        <p:spPr>
          <a:xfrm>
            <a:off x="3016850" y="1405975"/>
            <a:ext cx="1250400" cy="508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rgbClr val="000000"/>
              </a:buClr>
              <a:buSzPts val="1100"/>
              <a:buFont typeface="Arial"/>
              <a:buNone/>
            </a:pPr>
            <a:r>
              <a:rPr lang="en" sz="900">
                <a:latin typeface="PT Sans Narrow"/>
                <a:ea typeface="PT Sans Narrow"/>
                <a:cs typeface="PT Sans Narrow"/>
                <a:sym typeface="PT Sans Narrow"/>
              </a:rPr>
              <a:t>Make my own font</a:t>
            </a:r>
            <a:endParaRPr sz="900">
              <a:latin typeface="PT Sans Narrow"/>
              <a:ea typeface="PT Sans Narrow"/>
              <a:cs typeface="PT Sans Narrow"/>
              <a:sym typeface="PT Sans Narrow"/>
            </a:endParaRPr>
          </a:p>
        </p:txBody>
      </p:sp>
      <p:sp>
        <p:nvSpPr>
          <p:cNvPr id="130" name="Shape 130"/>
          <p:cNvSpPr txBox="1"/>
          <p:nvPr/>
        </p:nvSpPr>
        <p:spPr>
          <a:xfrm>
            <a:off x="4514700" y="1405975"/>
            <a:ext cx="1250400" cy="508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900">
                <a:latin typeface="PT Sans Narrow"/>
                <a:ea typeface="PT Sans Narrow"/>
                <a:cs typeface="PT Sans Narrow"/>
                <a:sym typeface="PT Sans Narrow"/>
              </a:rPr>
              <a:t>Create an online shop</a:t>
            </a:r>
            <a:endParaRPr sz="900">
              <a:latin typeface="PT Sans Narrow"/>
              <a:ea typeface="PT Sans Narrow"/>
              <a:cs typeface="PT Sans Narrow"/>
              <a:sym typeface="PT Sans Narrow"/>
            </a:endParaRPr>
          </a:p>
        </p:txBody>
      </p:sp>
      <p:sp>
        <p:nvSpPr>
          <p:cNvPr id="131" name="Shape 131"/>
          <p:cNvSpPr txBox="1"/>
          <p:nvPr/>
        </p:nvSpPr>
        <p:spPr>
          <a:xfrm>
            <a:off x="6069050" y="1405975"/>
            <a:ext cx="1250400" cy="508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900">
                <a:latin typeface="PT Sans Narrow"/>
                <a:ea typeface="PT Sans Narrow"/>
                <a:cs typeface="PT Sans Narrow"/>
                <a:sym typeface="PT Sans Narrow"/>
              </a:rPr>
              <a:t>Create a calligraphy Instagram</a:t>
            </a:r>
            <a:endParaRPr sz="900">
              <a:latin typeface="PT Sans Narrow"/>
              <a:ea typeface="PT Sans Narrow"/>
              <a:cs typeface="PT Sans Narrow"/>
              <a:sym typeface="PT Sans Narrow"/>
            </a:endParaRPr>
          </a:p>
        </p:txBody>
      </p:sp>
      <p:sp>
        <p:nvSpPr>
          <p:cNvPr id="132" name="Shape 132"/>
          <p:cNvSpPr/>
          <p:nvPr/>
        </p:nvSpPr>
        <p:spPr>
          <a:xfrm>
            <a:off x="3050275" y="2336950"/>
            <a:ext cx="1182000" cy="1433400"/>
          </a:xfrm>
          <a:prstGeom prst="rect">
            <a:avLst/>
          </a:prstGeom>
          <a:solidFill>
            <a:srgbClr val="FFFFFF"/>
          </a:solidFill>
          <a:ln>
            <a:noFill/>
          </a:ln>
        </p:spPr>
        <p:txBody>
          <a:bodyPr anchorCtr="0" anchor="t" bIns="91425" lIns="91425" spcFirstLastPara="1" rIns="91425" wrap="square" tIns="91425">
            <a:noAutofit/>
          </a:bodyPr>
          <a:lstStyle/>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Handwrite my own alphabet</a:t>
            </a:r>
            <a:endParaRPr sz="800">
              <a:latin typeface="PT Sans Narrow"/>
              <a:ea typeface="PT Sans Narrow"/>
              <a:cs typeface="PT Sans Narrow"/>
              <a:sym typeface="PT Sans Narrow"/>
            </a:endParaRPr>
          </a:p>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Research how to scan + turn it into a font</a:t>
            </a:r>
            <a:endParaRPr sz="800">
              <a:latin typeface="PT Sans Narrow"/>
              <a:ea typeface="PT Sans Narrow"/>
              <a:cs typeface="PT Sans Narrow"/>
              <a:sym typeface="PT Sans Narrow"/>
            </a:endParaRPr>
          </a:p>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Turn it into font</a:t>
            </a:r>
            <a:endParaRPr sz="800">
              <a:latin typeface="PT Sans Narrow"/>
              <a:ea typeface="PT Sans Narrow"/>
              <a:cs typeface="PT Sans Narrow"/>
              <a:sym typeface="PT Sans Narrow"/>
            </a:endParaRPr>
          </a:p>
          <a:p>
            <a:pPr indent="-279400" lvl="0" marL="45720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Upload &amp; sell font on Etsy</a:t>
            </a:r>
            <a:endParaRPr sz="800">
              <a:latin typeface="PT Sans Narrow"/>
              <a:ea typeface="PT Sans Narrow"/>
              <a:cs typeface="PT Sans Narrow"/>
              <a:sym typeface="PT Sans Narrow"/>
            </a:endParaRPr>
          </a:p>
        </p:txBody>
      </p:sp>
      <p:sp>
        <p:nvSpPr>
          <p:cNvPr id="133" name="Shape 133"/>
          <p:cNvSpPr/>
          <p:nvPr/>
        </p:nvSpPr>
        <p:spPr>
          <a:xfrm>
            <a:off x="4548900" y="2336950"/>
            <a:ext cx="1182000" cy="1433400"/>
          </a:xfrm>
          <a:prstGeom prst="rect">
            <a:avLst/>
          </a:prstGeom>
          <a:solidFill>
            <a:srgbClr val="FFFFFF"/>
          </a:solidFill>
          <a:ln>
            <a:noFill/>
          </a:ln>
        </p:spPr>
        <p:txBody>
          <a:bodyPr anchorCtr="0" anchor="t" bIns="91425" lIns="91425" spcFirstLastPara="1" rIns="91425" wrap="square" tIns="91425">
            <a:noAutofit/>
          </a:bodyPr>
          <a:lstStyle/>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Research how to make an Etsy</a:t>
            </a:r>
            <a:endParaRPr sz="800">
              <a:latin typeface="PT Sans Narrow"/>
              <a:ea typeface="PT Sans Narrow"/>
              <a:cs typeface="PT Sans Narrow"/>
              <a:sym typeface="PT Sans Narrow"/>
            </a:endParaRPr>
          </a:p>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Research how to price art</a:t>
            </a:r>
            <a:endParaRPr sz="800">
              <a:latin typeface="PT Sans Narrow"/>
              <a:ea typeface="PT Sans Narrow"/>
              <a:cs typeface="PT Sans Narrow"/>
              <a:sym typeface="PT Sans Narrow"/>
            </a:endParaRPr>
          </a:p>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Create an Etsy</a:t>
            </a:r>
            <a:endParaRPr sz="800">
              <a:latin typeface="PT Sans Narrow"/>
              <a:ea typeface="PT Sans Narrow"/>
              <a:cs typeface="PT Sans Narrow"/>
              <a:sym typeface="PT Sans Narrow"/>
            </a:endParaRPr>
          </a:p>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Upload &amp; sell my lettering on Etsy</a:t>
            </a:r>
            <a:endParaRPr sz="800">
              <a:latin typeface="PT Sans Narrow"/>
              <a:ea typeface="PT Sans Narrow"/>
              <a:cs typeface="PT Sans Narrow"/>
              <a:sym typeface="PT Sans Narrow"/>
            </a:endParaRPr>
          </a:p>
        </p:txBody>
      </p:sp>
      <p:sp>
        <p:nvSpPr>
          <p:cNvPr id="134" name="Shape 134"/>
          <p:cNvSpPr/>
          <p:nvPr/>
        </p:nvSpPr>
        <p:spPr>
          <a:xfrm>
            <a:off x="6103250" y="2336950"/>
            <a:ext cx="1182000" cy="1433400"/>
          </a:xfrm>
          <a:prstGeom prst="rect">
            <a:avLst/>
          </a:prstGeom>
          <a:solidFill>
            <a:srgbClr val="FFFFFF"/>
          </a:solidFill>
          <a:ln>
            <a:noFill/>
          </a:ln>
        </p:spPr>
        <p:txBody>
          <a:bodyPr anchorCtr="0" anchor="t" bIns="91425" lIns="91425" spcFirstLastPara="1" rIns="91425" wrap="square" tIns="91425">
            <a:noAutofit/>
          </a:bodyPr>
          <a:lstStyle/>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Create Instagram account</a:t>
            </a:r>
            <a:endParaRPr sz="800">
              <a:latin typeface="PT Sans Narrow"/>
              <a:ea typeface="PT Sans Narrow"/>
              <a:cs typeface="PT Sans Narrow"/>
              <a:sym typeface="PT Sans Narrow"/>
            </a:endParaRPr>
          </a:p>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Follow other calligraphers</a:t>
            </a:r>
            <a:endParaRPr sz="800">
              <a:latin typeface="PT Sans Narrow"/>
              <a:ea typeface="PT Sans Narrow"/>
              <a:cs typeface="PT Sans Narrow"/>
              <a:sym typeface="PT Sans Narrow"/>
            </a:endParaRPr>
          </a:p>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Consistently create + post calligraphy work on Instagram</a:t>
            </a:r>
            <a:endParaRPr sz="800">
              <a:latin typeface="PT Sans Narrow"/>
              <a:ea typeface="PT Sans Narrow"/>
              <a:cs typeface="PT Sans Narrow"/>
              <a:sym typeface="PT Sans Narrow"/>
            </a:endParaRPr>
          </a:p>
        </p:txBody>
      </p:sp>
      <p:sp>
        <p:nvSpPr>
          <p:cNvPr id="135" name="Shape 135"/>
          <p:cNvSpPr/>
          <p:nvPr/>
        </p:nvSpPr>
        <p:spPr>
          <a:xfrm>
            <a:off x="7597150" y="2336950"/>
            <a:ext cx="1182000" cy="1433400"/>
          </a:xfrm>
          <a:prstGeom prst="rect">
            <a:avLst/>
          </a:prstGeom>
          <a:solidFill>
            <a:srgbClr val="FFFFFF"/>
          </a:solid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sz="1000">
              <a:latin typeface="PT Sans Narrow"/>
              <a:ea typeface="PT Sans Narrow"/>
              <a:cs typeface="PT Sans Narrow"/>
              <a:sym typeface="PT Sans Narrow"/>
            </a:endParaRPr>
          </a:p>
        </p:txBody>
      </p:sp>
      <p:sp>
        <p:nvSpPr>
          <p:cNvPr id="136" name="Shape 136"/>
          <p:cNvSpPr txBox="1"/>
          <p:nvPr/>
        </p:nvSpPr>
        <p:spPr>
          <a:xfrm>
            <a:off x="7562950" y="1405975"/>
            <a:ext cx="1250400" cy="508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900">
                <a:latin typeface="PT Sans Narrow"/>
                <a:ea typeface="PT Sans Narrow"/>
                <a:cs typeface="PT Sans Narrow"/>
                <a:sym typeface="PT Sans Narrow"/>
              </a:rPr>
              <a:t>Consistently create art to post on Instagram</a:t>
            </a:r>
            <a:endParaRPr sz="900">
              <a:latin typeface="PT Sans Narrow"/>
              <a:ea typeface="PT Sans Narrow"/>
              <a:cs typeface="PT Sans Narrow"/>
              <a:sym typeface="PT Sans Narrow"/>
            </a:endParaRPr>
          </a:p>
        </p:txBody>
      </p:sp>
      <p:sp>
        <p:nvSpPr>
          <p:cNvPr id="137" name="Shape 137"/>
          <p:cNvSpPr/>
          <p:nvPr/>
        </p:nvSpPr>
        <p:spPr>
          <a:xfrm>
            <a:off x="7597150" y="2309775"/>
            <a:ext cx="1182000" cy="1386000"/>
          </a:xfrm>
          <a:prstGeom prst="rect">
            <a:avLst/>
          </a:prstGeom>
          <a:solidFill>
            <a:srgbClr val="FFFFFF"/>
          </a:solidFill>
          <a:ln>
            <a:noFill/>
          </a:ln>
        </p:spPr>
        <p:txBody>
          <a:bodyPr anchorCtr="0" anchor="t" bIns="91425" lIns="91425" spcFirstLastPara="1" rIns="91425" wrap="square" tIns="91425">
            <a:noAutofit/>
          </a:bodyPr>
          <a:lstStyle/>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Practice everyday (don’t have to post everyday though)</a:t>
            </a:r>
            <a:endParaRPr sz="800">
              <a:latin typeface="PT Sans Narrow"/>
              <a:ea typeface="PT Sans Narrow"/>
              <a:cs typeface="PT Sans Narrow"/>
              <a:sym typeface="PT Sans Narrow"/>
            </a:endParaRPr>
          </a:p>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Look at inspiration from other calligraphers</a:t>
            </a:r>
            <a:endParaRPr sz="800">
              <a:latin typeface="PT Sans Narrow"/>
              <a:ea typeface="PT Sans Narrow"/>
              <a:cs typeface="PT Sans Narrow"/>
              <a:sym typeface="PT Sans Narrow"/>
            </a:endParaRPr>
          </a:p>
          <a:p>
            <a:pPr indent="-279400" lvl="0" marL="457200" rtl="0">
              <a:spcBef>
                <a:spcPts val="0"/>
              </a:spcBef>
              <a:spcAft>
                <a:spcPts val="0"/>
              </a:spcAft>
              <a:buSzPts val="800"/>
              <a:buFont typeface="PT Sans Narrow"/>
              <a:buAutoNum type="arabicPeriod"/>
            </a:pPr>
            <a:r>
              <a:rPr lang="en" sz="800">
                <a:latin typeface="PT Sans Narrow"/>
                <a:ea typeface="PT Sans Narrow"/>
                <a:cs typeface="PT Sans Narrow"/>
                <a:sym typeface="PT Sans Narrow"/>
              </a:rPr>
              <a:t>Try new mediums</a:t>
            </a:r>
            <a:endParaRPr sz="800">
              <a:latin typeface="PT Sans Narrow"/>
              <a:ea typeface="PT Sans Narrow"/>
              <a:cs typeface="PT Sans Narrow"/>
              <a:sym typeface="PT Sans Narrow"/>
            </a:endParaRPr>
          </a:p>
        </p:txBody>
      </p:sp>
      <p:sp>
        <p:nvSpPr>
          <p:cNvPr id="138" name="Shape 138"/>
          <p:cNvSpPr txBox="1"/>
          <p:nvPr/>
        </p:nvSpPr>
        <p:spPr>
          <a:xfrm>
            <a:off x="4504075" y="4069275"/>
            <a:ext cx="2860200" cy="529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39" name="Shape 139"/>
          <p:cNvSpPr txBox="1"/>
          <p:nvPr/>
        </p:nvSpPr>
        <p:spPr>
          <a:xfrm>
            <a:off x="4538025" y="4089675"/>
            <a:ext cx="2781300" cy="508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900">
                <a:latin typeface="PT Sans Narrow"/>
                <a:ea typeface="PT Sans Narrow"/>
                <a:cs typeface="PT Sans Narrow"/>
                <a:sym typeface="PT Sans Narrow"/>
              </a:rPr>
              <a:t>Through using my talent in calligraphy I can both improve and expand on my skills as well as enter the land of business</a:t>
            </a:r>
            <a:endParaRPr sz="900">
              <a:latin typeface="PT Sans Narrow"/>
              <a:ea typeface="PT Sans Narrow"/>
              <a:cs typeface="PT Sans Narrow"/>
              <a:sym typeface="PT Sans Narr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txBox="1"/>
          <p:nvPr>
            <p:ph type="title"/>
          </p:nvPr>
        </p:nvSpPr>
        <p:spPr>
          <a:xfrm>
            <a:off x="184525" y="206775"/>
            <a:ext cx="2684100" cy="4712700"/>
          </a:xfrm>
          <a:prstGeom prst="rect">
            <a:avLst/>
          </a:prstGeom>
        </p:spPr>
        <p:txBody>
          <a:bodyPr anchorCtr="0" anchor="ctr" bIns="91425" lIns="91425" spcFirstLastPara="1" rIns="91425" wrap="square" tIns="91425">
            <a:noAutofit/>
          </a:bodyPr>
          <a:lstStyle/>
          <a:p>
            <a:pPr indent="0" lvl="0" marL="0" rtl="0" algn="just">
              <a:spcBef>
                <a:spcPts val="0"/>
              </a:spcBef>
              <a:spcAft>
                <a:spcPts val="0"/>
              </a:spcAft>
              <a:buNone/>
            </a:pPr>
            <a:r>
              <a:rPr b="1" lang="en" sz="3600">
                <a:latin typeface="Helvetica Neue"/>
                <a:ea typeface="Helvetica Neue"/>
                <a:cs typeface="Helvetica Neue"/>
                <a:sym typeface="Helvetica Neue"/>
              </a:rPr>
              <a:t>A      N      A</a:t>
            </a:r>
            <a:endParaRPr b="1" sz="36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L    Y   </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Z   E</a:t>
            </a:r>
            <a:endParaRPr b="1" sz="3600">
              <a:latin typeface="Helvetica Neue"/>
              <a:ea typeface="Helvetica Neue"/>
              <a:cs typeface="Helvetica Neue"/>
              <a:sym typeface="Helvetica Neue"/>
            </a:endParaRPr>
          </a:p>
          <a:p>
            <a:pPr indent="0" lvl="0" marL="0" rtl="0" algn="just">
              <a:spcBef>
                <a:spcPts val="0"/>
              </a:spcBef>
              <a:spcAft>
                <a:spcPts val="0"/>
              </a:spcAft>
              <a:buNone/>
            </a:pPr>
            <a:r>
              <a:t/>
            </a:r>
            <a:endParaRPr b="1" sz="30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S </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Y</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N </a:t>
            </a:r>
            <a:endParaRPr b="1" sz="36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T</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 H </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E</a:t>
            </a:r>
            <a:endParaRPr b="1" sz="36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S</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I</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Z</a:t>
            </a:r>
            <a:r>
              <a:rPr b="1" lang="en" sz="1400">
                <a:latin typeface="Helvetica Neue"/>
                <a:ea typeface="Helvetica Neue"/>
                <a:cs typeface="Helvetica Neue"/>
                <a:sym typeface="Helvetica Neue"/>
              </a:rPr>
              <a:t>         </a:t>
            </a:r>
            <a:r>
              <a:rPr b="1" lang="en" sz="3600">
                <a:latin typeface="Helvetica Neue"/>
                <a:ea typeface="Helvetica Neue"/>
                <a:cs typeface="Helvetica Neue"/>
                <a:sym typeface="Helvetica Neue"/>
              </a:rPr>
              <a:t>E</a:t>
            </a:r>
            <a:endParaRPr b="1" sz="3600">
              <a:latin typeface="Helvetica Neue"/>
              <a:ea typeface="Helvetica Neue"/>
              <a:cs typeface="Helvetica Neue"/>
              <a:sym typeface="Helvetica Neue"/>
            </a:endParaRPr>
          </a:p>
          <a:p>
            <a:pPr indent="0" lvl="0" marL="0" rtl="0" algn="just">
              <a:spcBef>
                <a:spcPts val="0"/>
              </a:spcBef>
              <a:spcAft>
                <a:spcPts val="0"/>
              </a:spcAft>
              <a:buNone/>
            </a:pPr>
            <a:r>
              <a:t/>
            </a:r>
            <a:endParaRPr b="1" sz="30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C      R      E</a:t>
            </a:r>
            <a:endParaRPr b="1" sz="3600">
              <a:latin typeface="Helvetica Neue"/>
              <a:ea typeface="Helvetica Neue"/>
              <a:cs typeface="Helvetica Neue"/>
              <a:sym typeface="Helvetica Neue"/>
            </a:endParaRPr>
          </a:p>
          <a:p>
            <a:pPr indent="0" lvl="0" marL="0" rtl="0" algn="just">
              <a:spcBef>
                <a:spcPts val="0"/>
              </a:spcBef>
              <a:spcAft>
                <a:spcPts val="0"/>
              </a:spcAft>
              <a:buNone/>
            </a:pPr>
            <a:r>
              <a:rPr b="1" lang="en" sz="3600">
                <a:latin typeface="Helvetica Neue"/>
                <a:ea typeface="Helvetica Neue"/>
                <a:cs typeface="Helvetica Neue"/>
                <a:sym typeface="Helvetica Neue"/>
              </a:rPr>
              <a:t>A      </a:t>
            </a:r>
            <a:r>
              <a:rPr b="1" lang="en" sz="800">
                <a:latin typeface="Helvetica Neue"/>
                <a:ea typeface="Helvetica Neue"/>
                <a:cs typeface="Helvetica Neue"/>
                <a:sym typeface="Helvetica Neue"/>
              </a:rPr>
              <a:t>  </a:t>
            </a:r>
            <a:r>
              <a:rPr b="1" lang="en" sz="3600">
                <a:latin typeface="Helvetica Neue"/>
                <a:ea typeface="Helvetica Neue"/>
                <a:cs typeface="Helvetica Neue"/>
                <a:sym typeface="Helvetica Neue"/>
              </a:rPr>
              <a:t>T      </a:t>
            </a:r>
            <a:r>
              <a:rPr b="1" lang="en" sz="800">
                <a:latin typeface="Helvetica Neue"/>
                <a:ea typeface="Helvetica Neue"/>
                <a:cs typeface="Helvetica Neue"/>
                <a:sym typeface="Helvetica Neue"/>
              </a:rPr>
              <a:t> </a:t>
            </a:r>
            <a:r>
              <a:rPr b="1" lang="en" sz="3600">
                <a:latin typeface="Helvetica Neue"/>
                <a:ea typeface="Helvetica Neue"/>
                <a:cs typeface="Helvetica Neue"/>
                <a:sym typeface="Helvetica Neue"/>
              </a:rPr>
              <a:t>E</a:t>
            </a:r>
            <a:endParaRPr b="1" sz="3600">
              <a:latin typeface="Helvetica Neue"/>
              <a:ea typeface="Helvetica Neue"/>
              <a:cs typeface="Helvetica Neue"/>
              <a:sym typeface="Helvetica Neue"/>
            </a:endParaRPr>
          </a:p>
        </p:txBody>
      </p:sp>
      <p:cxnSp>
        <p:nvCxnSpPr>
          <p:cNvPr id="145" name="Shape 145"/>
          <p:cNvCxnSpPr/>
          <p:nvPr/>
        </p:nvCxnSpPr>
        <p:spPr>
          <a:xfrm>
            <a:off x="869025" y="1476625"/>
            <a:ext cx="1384800" cy="0"/>
          </a:xfrm>
          <a:prstGeom prst="straightConnector1">
            <a:avLst/>
          </a:prstGeom>
          <a:noFill/>
          <a:ln cap="flat" cmpd="sng" w="9525">
            <a:solidFill>
              <a:schemeClr val="dk2"/>
            </a:solidFill>
            <a:prstDash val="solid"/>
            <a:round/>
            <a:headEnd len="lg" w="lg" type="none"/>
            <a:tailEnd len="lg" w="lg" type="none"/>
          </a:ln>
        </p:spPr>
      </p:cxnSp>
      <p:cxnSp>
        <p:nvCxnSpPr>
          <p:cNvPr id="146" name="Shape 146"/>
          <p:cNvCxnSpPr/>
          <p:nvPr/>
        </p:nvCxnSpPr>
        <p:spPr>
          <a:xfrm>
            <a:off x="834175" y="3656750"/>
            <a:ext cx="1384800" cy="0"/>
          </a:xfrm>
          <a:prstGeom prst="straightConnector1">
            <a:avLst/>
          </a:prstGeom>
          <a:noFill/>
          <a:ln cap="flat" cmpd="sng" w="9525">
            <a:solidFill>
              <a:schemeClr val="dk2"/>
            </a:solidFill>
            <a:prstDash val="solid"/>
            <a:round/>
            <a:headEnd len="lg" w="lg" type="none"/>
            <a:tailEnd len="lg" w="lg" type="none"/>
          </a:ln>
        </p:spPr>
      </p:cxnSp>
      <p:sp>
        <p:nvSpPr>
          <p:cNvPr id="147" name="Shape 147"/>
          <p:cNvSpPr/>
          <p:nvPr/>
        </p:nvSpPr>
        <p:spPr>
          <a:xfrm>
            <a:off x="3052200" y="215400"/>
            <a:ext cx="5871300" cy="4712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graphicFrame>
        <p:nvGraphicFramePr>
          <p:cNvPr id="148" name="Shape 148"/>
          <p:cNvGraphicFramePr/>
          <p:nvPr/>
        </p:nvGraphicFramePr>
        <p:xfrm>
          <a:off x="3052175" y="206775"/>
          <a:ext cx="3000000" cy="3000000"/>
        </p:xfrm>
        <a:graphic>
          <a:graphicData uri="http://schemas.openxmlformats.org/drawingml/2006/table">
            <a:tbl>
              <a:tblPr>
                <a:noFill/>
                <a:tableStyleId>{1A0C5B73-A0F7-4E75-AF22-FF9038AE8B3F}</a:tableStyleId>
              </a:tblPr>
              <a:tblGrid>
                <a:gridCol w="2935650"/>
                <a:gridCol w="2935650"/>
              </a:tblGrid>
              <a:tr h="4712700">
                <a:tc>
                  <a:txBody>
                    <a:bodyPr>
                      <a:noAutofit/>
                    </a:bodyPr>
                    <a:lstStyle/>
                    <a:p>
                      <a:pPr indent="0" lvl="0" marL="0" rtl="0">
                        <a:spcBef>
                          <a:spcPts val="0"/>
                        </a:spcBef>
                        <a:spcAft>
                          <a:spcPts val="0"/>
                        </a:spcAft>
                        <a:buClr>
                          <a:schemeClr val="dk1"/>
                        </a:buClr>
                        <a:buSzPts val="1100"/>
                        <a:buFont typeface="Arial"/>
                        <a:buNone/>
                      </a:pPr>
                      <a:r>
                        <a:rPr b="1" lang="en" sz="800">
                          <a:solidFill>
                            <a:schemeClr val="dk1"/>
                          </a:solidFill>
                          <a:latin typeface="PT Sans Narrow"/>
                          <a:ea typeface="PT Sans Narrow"/>
                          <a:cs typeface="PT Sans Narrow"/>
                          <a:sym typeface="PT Sans Narrow"/>
                        </a:rPr>
                        <a:t>Topic: </a:t>
                      </a:r>
                      <a:r>
                        <a:rPr lang="en" sz="800">
                          <a:solidFill>
                            <a:schemeClr val="dk1"/>
                          </a:solidFill>
                          <a:latin typeface="PT Sans Narrow"/>
                          <a:ea typeface="PT Sans Narrow"/>
                          <a:cs typeface="PT Sans Narrow"/>
                          <a:sym typeface="PT Sans Narrow"/>
                        </a:rPr>
                        <a:t>Calligraphy.</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b="1" lang="en" sz="800">
                          <a:solidFill>
                            <a:schemeClr val="dk1"/>
                          </a:solidFill>
                          <a:latin typeface="PT Sans Narrow"/>
                          <a:ea typeface="PT Sans Narrow"/>
                          <a:cs typeface="PT Sans Narrow"/>
                          <a:sym typeface="PT Sans Narrow"/>
                        </a:rPr>
                        <a:t>Question: </a:t>
                      </a:r>
                      <a:r>
                        <a:rPr lang="en" sz="800">
                          <a:solidFill>
                            <a:schemeClr val="dk1"/>
                          </a:solidFill>
                          <a:latin typeface="PT Sans Narrow"/>
                          <a:ea typeface="PT Sans Narrow"/>
                          <a:cs typeface="PT Sans Narrow"/>
                          <a:sym typeface="PT Sans Narrow"/>
                        </a:rPr>
                        <a:t>How can I use my talents in calligraphy and word art to become a young entrepreneur?</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b="1" lang="en" sz="800">
                          <a:solidFill>
                            <a:schemeClr val="dk1"/>
                          </a:solidFill>
                          <a:latin typeface="PT Sans Narrow"/>
                          <a:ea typeface="PT Sans Narrow"/>
                          <a:cs typeface="PT Sans Narrow"/>
                          <a:sym typeface="PT Sans Narrow"/>
                        </a:rPr>
                        <a:t>Audience: </a:t>
                      </a:r>
                      <a:r>
                        <a:rPr lang="en" sz="800">
                          <a:solidFill>
                            <a:schemeClr val="dk1"/>
                          </a:solidFill>
                          <a:latin typeface="PT Sans Narrow"/>
                          <a:ea typeface="PT Sans Narrow"/>
                          <a:cs typeface="PT Sans Narrow"/>
                          <a:sym typeface="PT Sans Narrow"/>
                        </a:rPr>
                        <a:t>This can vary, as calligraphy is used in many various places. It can be for people planning for weddings, graphic designers, logo designers, people needing diplomas to be handwritten, etc. </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lang="en" sz="800">
                          <a:solidFill>
                            <a:schemeClr val="dk1"/>
                          </a:solidFill>
                          <a:latin typeface="PT Sans Narrow"/>
                          <a:ea typeface="PT Sans Narrow"/>
                          <a:cs typeface="PT Sans Narrow"/>
                          <a:sym typeface="PT Sans Narrow"/>
                        </a:rPr>
                        <a:t>	This can also be for all teens and youth, however, to show how you can make money out of something you love.</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b="1" lang="en" sz="800">
                          <a:solidFill>
                            <a:schemeClr val="dk1"/>
                          </a:solidFill>
                          <a:latin typeface="PT Sans Narrow"/>
                          <a:ea typeface="PT Sans Narrow"/>
                          <a:cs typeface="PT Sans Narrow"/>
                          <a:sym typeface="PT Sans Narrow"/>
                        </a:rPr>
                        <a:t>Description: </a:t>
                      </a:r>
                      <a:r>
                        <a:rPr lang="en" sz="800">
                          <a:solidFill>
                            <a:schemeClr val="dk1"/>
                          </a:solidFill>
                          <a:latin typeface="PT Sans Narrow"/>
                          <a:ea typeface="PT Sans Narrow"/>
                          <a:cs typeface="PT Sans Narrow"/>
                          <a:sym typeface="PT Sans Narrow"/>
                        </a:rPr>
                        <a:t>I am going to create an online shop where I can sell my calligraphy products. These products will include my own handwritten font as well as handmade decorations or custom products such as custom made wedding invitations or place cards.</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lang="en" sz="800">
                          <a:solidFill>
                            <a:schemeClr val="dk1"/>
                          </a:solidFill>
                          <a:latin typeface="PT Sans Narrow"/>
                          <a:ea typeface="PT Sans Narrow"/>
                          <a:cs typeface="PT Sans Narrow"/>
                          <a:sym typeface="PT Sans Narrow"/>
                        </a:rPr>
                        <a:t>	After a little bit of research and some knowledge of other calligraphers, I want to create my own Etsy shop as well as an Instagram (apart from my personal one--a strictly calligraphy only account.) Social media is a powerful thing and I believe it will be instrumental in having a successful Etsy shop.</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lang="en" sz="800">
                          <a:solidFill>
                            <a:schemeClr val="dk1"/>
                          </a:solidFill>
                          <a:latin typeface="PT Sans Narrow"/>
                          <a:ea typeface="PT Sans Narrow"/>
                          <a:cs typeface="PT Sans Narrow"/>
                          <a:sym typeface="PT Sans Narrow"/>
                        </a:rPr>
                        <a:t>	I will post several times weekly on the Instagram of different calligraphy projects that I will make. These will also be placed on the Etsy shop. In addition, I will handwrite my own font and scan it onto my computer so that it will become available for people to buy and use on documents. </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b="1" lang="en" sz="800">
                          <a:solidFill>
                            <a:schemeClr val="dk1"/>
                          </a:solidFill>
                          <a:latin typeface="PT Sans Narrow"/>
                          <a:ea typeface="PT Sans Narrow"/>
                          <a:cs typeface="PT Sans Narrow"/>
                          <a:sym typeface="PT Sans Narrow"/>
                        </a:rPr>
                        <a:t>Timeline:</a:t>
                      </a:r>
                      <a:endParaRPr b="1" sz="800">
                        <a:solidFill>
                          <a:schemeClr val="dk1"/>
                        </a:solidFill>
                        <a:latin typeface="PT Sans Narrow"/>
                        <a:ea typeface="PT Sans Narrow"/>
                        <a:cs typeface="PT Sans Narrow"/>
                        <a:sym typeface="PT Sans Narrow"/>
                      </a:endParaRPr>
                    </a:p>
                    <a:p>
                      <a:pPr indent="-279400" lvl="0" marL="457200" rtl="0">
                        <a:spcBef>
                          <a:spcPts val="0"/>
                        </a:spcBef>
                        <a:spcAft>
                          <a:spcPts val="0"/>
                        </a:spcAft>
                        <a:buClr>
                          <a:schemeClr val="dk1"/>
                        </a:buClr>
                        <a:buSzPts val="800"/>
                        <a:buFont typeface="PT Sans Narrow"/>
                        <a:buAutoNum type="alphaLcPeriod"/>
                      </a:pPr>
                      <a:r>
                        <a:rPr lang="en" sz="800">
                          <a:solidFill>
                            <a:schemeClr val="dk1"/>
                          </a:solidFill>
                          <a:latin typeface="PT Sans Narrow"/>
                          <a:ea typeface="PT Sans Narrow"/>
                          <a:cs typeface="PT Sans Narrow"/>
                          <a:sym typeface="PT Sans Narrow"/>
                        </a:rPr>
                        <a:t>Research how to make an Etsy Shop</a:t>
                      </a:r>
                      <a:endParaRPr sz="800">
                        <a:solidFill>
                          <a:schemeClr val="dk1"/>
                        </a:solidFill>
                        <a:latin typeface="PT Sans Narrow"/>
                        <a:ea typeface="PT Sans Narrow"/>
                        <a:cs typeface="PT Sans Narrow"/>
                        <a:sym typeface="PT Sans Narrow"/>
                      </a:endParaRPr>
                    </a:p>
                    <a:p>
                      <a:pPr indent="-279400" lvl="1" marL="914400" rtl="0">
                        <a:spcBef>
                          <a:spcPts val="0"/>
                        </a:spcBef>
                        <a:spcAft>
                          <a:spcPts val="0"/>
                        </a:spcAft>
                        <a:buClr>
                          <a:schemeClr val="dk1"/>
                        </a:buClr>
                        <a:buSzPts val="800"/>
                        <a:buFont typeface="PT Sans Narrow"/>
                        <a:buAutoNum type="romanLcPeriod"/>
                      </a:pPr>
                      <a:r>
                        <a:rPr lang="en" sz="800">
                          <a:solidFill>
                            <a:schemeClr val="dk1"/>
                          </a:solidFill>
                          <a:latin typeface="PT Sans Narrow"/>
                          <a:ea typeface="PT Sans Narrow"/>
                          <a:cs typeface="PT Sans Narrow"/>
                          <a:sym typeface="PT Sans Narrow"/>
                        </a:rPr>
                        <a:t>end of unit three, week one</a:t>
                      </a:r>
                      <a:endParaRPr sz="800">
                        <a:solidFill>
                          <a:schemeClr val="dk1"/>
                        </a:solidFill>
                        <a:latin typeface="PT Sans Narrow"/>
                        <a:ea typeface="PT Sans Narrow"/>
                        <a:cs typeface="PT Sans Narrow"/>
                        <a:sym typeface="PT Sans Narrow"/>
                      </a:endParaRPr>
                    </a:p>
                    <a:p>
                      <a:pPr indent="-279400" lvl="0" marL="457200" rtl="0">
                        <a:spcBef>
                          <a:spcPts val="0"/>
                        </a:spcBef>
                        <a:spcAft>
                          <a:spcPts val="0"/>
                        </a:spcAft>
                        <a:buClr>
                          <a:schemeClr val="dk1"/>
                        </a:buClr>
                        <a:buSzPts val="800"/>
                        <a:buFont typeface="PT Sans Narrow"/>
                        <a:buAutoNum type="alphaLcPeriod"/>
                      </a:pPr>
                      <a:r>
                        <a:rPr lang="en" sz="800">
                          <a:solidFill>
                            <a:schemeClr val="dk1"/>
                          </a:solidFill>
                          <a:latin typeface="PT Sans Narrow"/>
                          <a:ea typeface="PT Sans Narrow"/>
                          <a:cs typeface="PT Sans Narrow"/>
                          <a:sym typeface="PT Sans Narrow"/>
                        </a:rPr>
                        <a:t>Creation of Instagram</a:t>
                      </a:r>
                      <a:endParaRPr sz="800">
                        <a:solidFill>
                          <a:schemeClr val="dk1"/>
                        </a:solidFill>
                        <a:latin typeface="PT Sans Narrow"/>
                        <a:ea typeface="PT Sans Narrow"/>
                        <a:cs typeface="PT Sans Narrow"/>
                        <a:sym typeface="PT Sans Narrow"/>
                      </a:endParaRPr>
                    </a:p>
                    <a:p>
                      <a:pPr indent="-279400" lvl="1" marL="914400" rtl="0">
                        <a:spcBef>
                          <a:spcPts val="0"/>
                        </a:spcBef>
                        <a:spcAft>
                          <a:spcPts val="0"/>
                        </a:spcAft>
                        <a:buClr>
                          <a:schemeClr val="dk1"/>
                        </a:buClr>
                        <a:buSzPts val="800"/>
                        <a:buFont typeface="PT Sans Narrow"/>
                        <a:buAutoNum type="romanLcPeriod"/>
                      </a:pPr>
                      <a:r>
                        <a:rPr lang="en" sz="800">
                          <a:solidFill>
                            <a:schemeClr val="dk1"/>
                          </a:solidFill>
                          <a:latin typeface="PT Sans Narrow"/>
                          <a:ea typeface="PT Sans Narrow"/>
                          <a:cs typeface="PT Sans Narrow"/>
                          <a:sym typeface="PT Sans Narrow"/>
                        </a:rPr>
                        <a:t>end of unit three, week one</a:t>
                      </a:r>
                      <a:endParaRPr sz="800">
                        <a:solidFill>
                          <a:schemeClr val="dk1"/>
                        </a:solidFill>
                        <a:latin typeface="PT Sans Narrow"/>
                        <a:ea typeface="PT Sans Narrow"/>
                        <a:cs typeface="PT Sans Narrow"/>
                        <a:sym typeface="PT Sans Narrow"/>
                      </a:endParaRPr>
                    </a:p>
                    <a:p>
                      <a:pPr indent="-279400" lvl="0" marL="457200" rtl="0">
                        <a:spcBef>
                          <a:spcPts val="0"/>
                        </a:spcBef>
                        <a:spcAft>
                          <a:spcPts val="0"/>
                        </a:spcAft>
                        <a:buClr>
                          <a:schemeClr val="dk1"/>
                        </a:buClr>
                        <a:buSzPts val="800"/>
                        <a:buFont typeface="PT Sans Narrow"/>
                        <a:buAutoNum type="alphaLcPeriod"/>
                      </a:pPr>
                      <a:r>
                        <a:rPr lang="en" sz="800">
                          <a:solidFill>
                            <a:schemeClr val="dk1"/>
                          </a:solidFill>
                          <a:latin typeface="PT Sans Narrow"/>
                          <a:ea typeface="PT Sans Narrow"/>
                          <a:cs typeface="PT Sans Narrow"/>
                          <a:sym typeface="PT Sans Narrow"/>
                        </a:rPr>
                        <a:t>Creation of Etsy Shop</a:t>
                      </a:r>
                      <a:endParaRPr sz="800">
                        <a:solidFill>
                          <a:schemeClr val="dk1"/>
                        </a:solidFill>
                        <a:latin typeface="PT Sans Narrow"/>
                        <a:ea typeface="PT Sans Narrow"/>
                        <a:cs typeface="PT Sans Narrow"/>
                        <a:sym typeface="PT Sans Narrow"/>
                      </a:endParaRPr>
                    </a:p>
                    <a:p>
                      <a:pPr indent="-279400" lvl="1" marL="914400" rtl="0">
                        <a:spcBef>
                          <a:spcPts val="0"/>
                        </a:spcBef>
                        <a:spcAft>
                          <a:spcPts val="0"/>
                        </a:spcAft>
                        <a:buClr>
                          <a:schemeClr val="dk1"/>
                        </a:buClr>
                        <a:buSzPts val="800"/>
                        <a:buFont typeface="PT Sans Narrow"/>
                        <a:buAutoNum type="romanLcPeriod"/>
                      </a:pPr>
                      <a:r>
                        <a:rPr lang="en" sz="800">
                          <a:solidFill>
                            <a:schemeClr val="dk1"/>
                          </a:solidFill>
                          <a:latin typeface="PT Sans Narrow"/>
                          <a:ea typeface="PT Sans Narrow"/>
                          <a:cs typeface="PT Sans Narrow"/>
                          <a:sym typeface="PT Sans Narrow"/>
                        </a:rPr>
                        <a:t>end of unit three, week two</a:t>
                      </a:r>
                      <a:endParaRPr sz="800">
                        <a:solidFill>
                          <a:schemeClr val="dk1"/>
                        </a:solidFill>
                        <a:latin typeface="PT Sans Narrow"/>
                        <a:ea typeface="PT Sans Narrow"/>
                        <a:cs typeface="PT Sans Narrow"/>
                        <a:sym typeface="PT Sans Narrow"/>
                      </a:endParaRPr>
                    </a:p>
                    <a:p>
                      <a:pPr indent="-279400" lvl="0" marL="457200" rtl="0">
                        <a:spcBef>
                          <a:spcPts val="0"/>
                        </a:spcBef>
                        <a:spcAft>
                          <a:spcPts val="0"/>
                        </a:spcAft>
                        <a:buClr>
                          <a:schemeClr val="dk1"/>
                        </a:buClr>
                        <a:buSzPts val="800"/>
                        <a:buFont typeface="PT Sans Narrow"/>
                        <a:buAutoNum type="alphaLcPeriod"/>
                      </a:pPr>
                      <a:r>
                        <a:rPr lang="en" sz="800">
                          <a:solidFill>
                            <a:schemeClr val="dk1"/>
                          </a:solidFill>
                          <a:latin typeface="PT Sans Narrow"/>
                          <a:ea typeface="PT Sans Narrow"/>
                          <a:cs typeface="PT Sans Narrow"/>
                          <a:sym typeface="PT Sans Narrow"/>
                        </a:rPr>
                        <a:t>Creation of font + posted on Etsy</a:t>
                      </a:r>
                      <a:endParaRPr sz="800">
                        <a:solidFill>
                          <a:schemeClr val="dk1"/>
                        </a:solidFill>
                        <a:latin typeface="PT Sans Narrow"/>
                        <a:ea typeface="PT Sans Narrow"/>
                        <a:cs typeface="PT Sans Narrow"/>
                        <a:sym typeface="PT Sans Narrow"/>
                      </a:endParaRPr>
                    </a:p>
                    <a:p>
                      <a:pPr indent="-279400" lvl="1" marL="914400" rtl="0">
                        <a:spcBef>
                          <a:spcPts val="0"/>
                        </a:spcBef>
                        <a:spcAft>
                          <a:spcPts val="0"/>
                        </a:spcAft>
                        <a:buClr>
                          <a:schemeClr val="dk1"/>
                        </a:buClr>
                        <a:buSzPts val="800"/>
                        <a:buFont typeface="PT Sans Narrow"/>
                        <a:buAutoNum type="romanLcPeriod"/>
                      </a:pPr>
                      <a:r>
                        <a:rPr lang="en" sz="800">
                          <a:solidFill>
                            <a:schemeClr val="dk1"/>
                          </a:solidFill>
                          <a:latin typeface="PT Sans Narrow"/>
                          <a:ea typeface="PT Sans Narrow"/>
                          <a:cs typeface="PT Sans Narrow"/>
                          <a:sym typeface="PT Sans Narrow"/>
                        </a:rPr>
                        <a:t>end of unit three, week five</a:t>
                      </a:r>
                      <a:endParaRPr sz="800">
                        <a:solidFill>
                          <a:schemeClr val="dk1"/>
                        </a:solidFill>
                        <a:latin typeface="PT Sans Narrow"/>
                        <a:ea typeface="PT Sans Narrow"/>
                        <a:cs typeface="PT Sans Narrow"/>
                        <a:sym typeface="PT Sans Narrow"/>
                      </a:endParaRPr>
                    </a:p>
                    <a:p>
                      <a:pPr indent="-279400" lvl="0" marL="457200" rtl="0">
                        <a:spcBef>
                          <a:spcPts val="0"/>
                        </a:spcBef>
                        <a:spcAft>
                          <a:spcPts val="0"/>
                        </a:spcAft>
                        <a:buClr>
                          <a:schemeClr val="dk1"/>
                        </a:buClr>
                        <a:buSzPts val="800"/>
                        <a:buFont typeface="PT Sans Narrow"/>
                        <a:buAutoNum type="alphaLcPeriod"/>
                      </a:pPr>
                      <a:r>
                        <a:rPr lang="en" sz="800">
                          <a:solidFill>
                            <a:schemeClr val="dk1"/>
                          </a:solidFill>
                          <a:latin typeface="PT Sans Narrow"/>
                          <a:ea typeface="PT Sans Narrow"/>
                          <a:cs typeface="PT Sans Narrow"/>
                          <a:sym typeface="PT Sans Narrow"/>
                        </a:rPr>
                        <a:t>Close to daily posting of products on Instagram + posting those products on Etsy</a:t>
                      </a:r>
                      <a:endParaRPr sz="800">
                        <a:solidFill>
                          <a:schemeClr val="dk1"/>
                        </a:solidFill>
                        <a:latin typeface="PT Sans Narrow"/>
                        <a:ea typeface="PT Sans Narrow"/>
                        <a:cs typeface="PT Sans Narrow"/>
                        <a:sym typeface="PT Sans Narrow"/>
                      </a:endParaRPr>
                    </a:p>
                    <a:p>
                      <a:pPr indent="-279400" lvl="1" marL="914400" rtl="0">
                        <a:spcBef>
                          <a:spcPts val="0"/>
                        </a:spcBef>
                        <a:spcAft>
                          <a:spcPts val="0"/>
                        </a:spcAft>
                        <a:buClr>
                          <a:schemeClr val="dk1"/>
                        </a:buClr>
                        <a:buSzPts val="800"/>
                        <a:buFont typeface="PT Sans Narrow"/>
                        <a:buAutoNum type="romanLcPeriod"/>
                      </a:pPr>
                      <a:r>
                        <a:rPr lang="en" sz="800">
                          <a:solidFill>
                            <a:schemeClr val="dk1"/>
                          </a:solidFill>
                          <a:latin typeface="PT Sans Narrow"/>
                          <a:ea typeface="PT Sans Narrow"/>
                          <a:cs typeface="PT Sans Narrow"/>
                          <a:sym typeface="PT Sans Narrow"/>
                        </a:rPr>
                        <a:t>this will begin unit three, week four and must be continuous until the overall project deadline</a:t>
                      </a:r>
                      <a:endParaRPr sz="800">
                        <a:solidFill>
                          <a:schemeClr val="dk1"/>
                        </a:solidFill>
                        <a:latin typeface="PT Sans Narrow"/>
                        <a:ea typeface="PT Sans Narrow"/>
                        <a:cs typeface="PT Sans Narrow"/>
                        <a:sym typeface="PT Sans Narrow"/>
                      </a:endParaRPr>
                    </a:p>
                    <a:p>
                      <a:pPr indent="0" lvl="0" marL="0">
                        <a:spcBef>
                          <a:spcPts val="0"/>
                        </a:spcBef>
                        <a:spcAft>
                          <a:spcPts val="0"/>
                        </a:spcAft>
                        <a:buNone/>
                      </a:pPr>
                      <a:r>
                        <a:t/>
                      </a:r>
                      <a:endParaRPr/>
                    </a:p>
                  </a:txBody>
                  <a:tcPr marT="91425" marB="91425" marR="91425" marL="91425">
                    <a:lnR cap="flat" cmpd="sng" w="9525">
                      <a:solidFill>
                        <a:srgbClr val="9E9E9E">
                          <a:alpha val="0"/>
                        </a:srgbClr>
                      </a:solidFill>
                      <a:prstDash val="solid"/>
                      <a:round/>
                      <a:headEnd len="med" w="med" type="none"/>
                      <a:tailEnd len="med" w="med" type="none"/>
                    </a:lnR>
                  </a:tcPr>
                </a:tc>
                <a:tc>
                  <a:txBody>
                    <a:bodyPr>
                      <a:noAutofit/>
                    </a:bodyPr>
                    <a:lstStyle/>
                    <a:p>
                      <a:pPr indent="0" lvl="0" marL="0" rtl="0">
                        <a:spcBef>
                          <a:spcPts val="0"/>
                        </a:spcBef>
                        <a:spcAft>
                          <a:spcPts val="0"/>
                        </a:spcAft>
                        <a:buClr>
                          <a:schemeClr val="dk1"/>
                        </a:buClr>
                        <a:buSzPts val="1100"/>
                        <a:buFont typeface="Arial"/>
                        <a:buNone/>
                      </a:pPr>
                      <a:r>
                        <a:rPr b="1" lang="en" sz="800">
                          <a:solidFill>
                            <a:schemeClr val="dk1"/>
                          </a:solidFill>
                          <a:latin typeface="PT Sans Narrow"/>
                          <a:ea typeface="PT Sans Narrow"/>
                          <a:cs typeface="PT Sans Narrow"/>
                          <a:sym typeface="PT Sans Narrow"/>
                        </a:rPr>
                        <a:t>Resources: </a:t>
                      </a:r>
                      <a:endParaRPr b="1" sz="800">
                        <a:solidFill>
                          <a:schemeClr val="dk1"/>
                        </a:solidFill>
                        <a:latin typeface="PT Sans Narrow"/>
                        <a:ea typeface="PT Sans Narrow"/>
                        <a:cs typeface="PT Sans Narrow"/>
                        <a:sym typeface="PT Sans Narrow"/>
                      </a:endParaRPr>
                    </a:p>
                    <a:p>
                      <a:pPr indent="-279400" lvl="0" marL="457200" rtl="0">
                        <a:spcBef>
                          <a:spcPts val="0"/>
                        </a:spcBef>
                        <a:spcAft>
                          <a:spcPts val="0"/>
                        </a:spcAft>
                        <a:buClr>
                          <a:schemeClr val="dk1"/>
                        </a:buClr>
                        <a:buSzPts val="800"/>
                        <a:buFont typeface="PT Sans Narrow"/>
                        <a:buChar char="●"/>
                      </a:pPr>
                      <a:r>
                        <a:rPr lang="en" sz="800">
                          <a:solidFill>
                            <a:schemeClr val="dk1"/>
                          </a:solidFill>
                          <a:latin typeface="PT Sans Narrow"/>
                          <a:ea typeface="PT Sans Narrow"/>
                          <a:cs typeface="PT Sans Narrow"/>
                          <a:sym typeface="PT Sans Narrow"/>
                        </a:rPr>
                        <a:t>inspiration (examples of calligraphy projects, can easily be found on the internet)</a:t>
                      </a:r>
                      <a:endParaRPr sz="800">
                        <a:solidFill>
                          <a:schemeClr val="dk1"/>
                        </a:solidFill>
                        <a:latin typeface="PT Sans Narrow"/>
                        <a:ea typeface="PT Sans Narrow"/>
                        <a:cs typeface="PT Sans Narrow"/>
                        <a:sym typeface="PT Sans Narrow"/>
                      </a:endParaRPr>
                    </a:p>
                    <a:p>
                      <a:pPr indent="-279400" lvl="0" marL="457200" rtl="0">
                        <a:spcBef>
                          <a:spcPts val="0"/>
                        </a:spcBef>
                        <a:spcAft>
                          <a:spcPts val="0"/>
                        </a:spcAft>
                        <a:buClr>
                          <a:schemeClr val="dk1"/>
                        </a:buClr>
                        <a:buSzPts val="800"/>
                        <a:buFont typeface="PT Sans Narrow"/>
                        <a:buChar char="●"/>
                      </a:pPr>
                      <a:r>
                        <a:rPr lang="en" sz="800">
                          <a:solidFill>
                            <a:schemeClr val="dk1"/>
                          </a:solidFill>
                          <a:latin typeface="PT Sans Narrow"/>
                          <a:ea typeface="PT Sans Narrow"/>
                          <a:cs typeface="PT Sans Narrow"/>
                          <a:sym typeface="PT Sans Narrow"/>
                        </a:rPr>
                        <a:t>calligrapher (I know a girl named Nichola who taught a calligraphy class at the library.)</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b="1" lang="en" sz="800">
                          <a:solidFill>
                            <a:schemeClr val="dk1"/>
                          </a:solidFill>
                          <a:latin typeface="PT Sans Narrow"/>
                          <a:ea typeface="PT Sans Narrow"/>
                          <a:cs typeface="PT Sans Narrow"/>
                          <a:sym typeface="PT Sans Narrow"/>
                        </a:rPr>
                        <a:t>Presentation:</a:t>
                      </a:r>
                      <a:endParaRPr b="1"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lang="en" sz="800">
                          <a:solidFill>
                            <a:schemeClr val="dk1"/>
                          </a:solidFill>
                          <a:latin typeface="PT Sans Narrow"/>
                          <a:ea typeface="PT Sans Narrow"/>
                          <a:cs typeface="PT Sans Narrow"/>
                          <a:sym typeface="PT Sans Narrow"/>
                        </a:rPr>
                        <a:t>	First, I will take the class on a tour of my Instagram, describing projects (such as how I made them, why I made them, the inspiration behind them.) Then I will show the class my Etsy shop and advertise like there’s no tomorrow. I also plan on taking a request for a quote/word to write from the class and then writing it in calligraphy right there in front of them so they can witness how I do calligraphy.</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Clr>
                          <a:schemeClr val="dk1"/>
                        </a:buClr>
                        <a:buSzPts val="1100"/>
                        <a:buFont typeface="Arial"/>
                        <a:buNone/>
                      </a:pPr>
                      <a:r>
                        <a:rPr b="1" lang="en" sz="800">
                          <a:solidFill>
                            <a:schemeClr val="dk1"/>
                          </a:solidFill>
                          <a:latin typeface="PT Sans Narrow"/>
                          <a:ea typeface="PT Sans Narrow"/>
                          <a:cs typeface="PT Sans Narrow"/>
                          <a:sym typeface="PT Sans Narrow"/>
                        </a:rPr>
                        <a:t>Tech Required:</a:t>
                      </a:r>
                      <a:endParaRPr b="1" sz="800">
                        <a:solidFill>
                          <a:schemeClr val="dk1"/>
                        </a:solidFill>
                        <a:latin typeface="PT Sans Narrow"/>
                        <a:ea typeface="PT Sans Narrow"/>
                        <a:cs typeface="PT Sans Narrow"/>
                        <a:sym typeface="PT Sans Narrow"/>
                      </a:endParaRPr>
                    </a:p>
                    <a:p>
                      <a:pPr indent="-279400" lvl="0" marL="457200" rtl="0">
                        <a:spcBef>
                          <a:spcPts val="0"/>
                        </a:spcBef>
                        <a:spcAft>
                          <a:spcPts val="0"/>
                        </a:spcAft>
                        <a:buClr>
                          <a:schemeClr val="dk1"/>
                        </a:buClr>
                        <a:buSzPts val="800"/>
                        <a:buFont typeface="PT Sans Narrow"/>
                        <a:buChar char="●"/>
                      </a:pPr>
                      <a:r>
                        <a:rPr lang="en" sz="800">
                          <a:solidFill>
                            <a:schemeClr val="dk1"/>
                          </a:solidFill>
                          <a:latin typeface="PT Sans Narrow"/>
                          <a:ea typeface="PT Sans Narrow"/>
                          <a:cs typeface="PT Sans Narrow"/>
                          <a:sym typeface="PT Sans Narrow"/>
                        </a:rPr>
                        <a:t>my phone</a:t>
                      </a:r>
                      <a:endParaRPr sz="800">
                        <a:solidFill>
                          <a:schemeClr val="dk1"/>
                        </a:solidFill>
                        <a:latin typeface="PT Sans Narrow"/>
                        <a:ea typeface="PT Sans Narrow"/>
                        <a:cs typeface="PT Sans Narrow"/>
                        <a:sym typeface="PT Sans Narrow"/>
                      </a:endParaRPr>
                    </a:p>
                    <a:p>
                      <a:pPr indent="-279400" lvl="0" marL="457200" rtl="0">
                        <a:spcBef>
                          <a:spcPts val="0"/>
                        </a:spcBef>
                        <a:spcAft>
                          <a:spcPts val="0"/>
                        </a:spcAft>
                        <a:buClr>
                          <a:schemeClr val="dk1"/>
                        </a:buClr>
                        <a:buSzPts val="800"/>
                        <a:buFont typeface="PT Sans Narrow"/>
                        <a:buChar char="●"/>
                      </a:pPr>
                      <a:r>
                        <a:rPr lang="en" sz="800">
                          <a:solidFill>
                            <a:schemeClr val="dk1"/>
                          </a:solidFill>
                          <a:latin typeface="PT Sans Narrow"/>
                          <a:ea typeface="PT Sans Narrow"/>
                          <a:cs typeface="PT Sans Narrow"/>
                          <a:sym typeface="PT Sans Narrow"/>
                        </a:rPr>
                        <a:t>projector</a:t>
                      </a:r>
                      <a:endParaRPr sz="800">
                        <a:solidFill>
                          <a:schemeClr val="dk1"/>
                        </a:solidFill>
                        <a:latin typeface="PT Sans Narrow"/>
                        <a:ea typeface="PT Sans Narrow"/>
                        <a:cs typeface="PT Sans Narrow"/>
                        <a:sym typeface="PT Sans Narrow"/>
                      </a:endParaRPr>
                    </a:p>
                    <a:p>
                      <a:pPr indent="0" lvl="0" marL="0" rtl="0">
                        <a:spcBef>
                          <a:spcPts val="0"/>
                        </a:spcBef>
                        <a:spcAft>
                          <a:spcPts val="0"/>
                        </a:spcAft>
                        <a:buNone/>
                      </a:pPr>
                      <a:r>
                        <a:rPr b="1" lang="en" sz="600">
                          <a:solidFill>
                            <a:schemeClr val="dk1"/>
                          </a:solidFill>
                          <a:latin typeface="PT Sans Narrow"/>
                          <a:ea typeface="PT Sans Narrow"/>
                          <a:cs typeface="PT Sans Narrow"/>
                          <a:sym typeface="PT Sans Narrow"/>
                        </a:rPr>
                        <a:t>Context:</a:t>
                      </a:r>
                      <a:endParaRPr b="1" sz="600">
                        <a:solidFill>
                          <a:schemeClr val="dk1"/>
                        </a:solidFill>
                        <a:latin typeface="PT Sans Narrow"/>
                        <a:ea typeface="PT Sans Narrow"/>
                        <a:cs typeface="PT Sans Narrow"/>
                        <a:sym typeface="PT Sans Narrow"/>
                      </a:endParaRPr>
                    </a:p>
                    <a:p>
                      <a:pPr indent="0" lvl="0" marL="0" rtl="0">
                        <a:spcBef>
                          <a:spcPts val="0"/>
                        </a:spcBef>
                        <a:spcAft>
                          <a:spcPts val="0"/>
                        </a:spcAft>
                        <a:buNone/>
                      </a:pPr>
                      <a:r>
                        <a:rPr lang="en" sz="600">
                          <a:solidFill>
                            <a:schemeClr val="dk1"/>
                          </a:solidFill>
                          <a:latin typeface="PT Sans Narrow"/>
                          <a:ea typeface="PT Sans Narrow"/>
                          <a:cs typeface="PT Sans Narrow"/>
                          <a:sym typeface="PT Sans Narrow"/>
                        </a:rPr>
                        <a:t>	I chose this project because I personally enjoy seeing word art and I recognize the effect it has on me--I am much more likely to buy a clothing item if the font is prettier than the next clothing item. I also recognize that it attracts myself and others more than a mundane font would, so it is a great tool for advertisement. </a:t>
                      </a:r>
                      <a:endParaRPr sz="600">
                        <a:solidFill>
                          <a:schemeClr val="dk1"/>
                        </a:solidFill>
                        <a:latin typeface="PT Sans Narrow"/>
                        <a:ea typeface="PT Sans Narrow"/>
                        <a:cs typeface="PT Sans Narrow"/>
                        <a:sym typeface="PT Sans Narrow"/>
                      </a:endParaRPr>
                    </a:p>
                    <a:p>
                      <a:pPr indent="457200" lvl="0" marL="0" rtl="0">
                        <a:spcBef>
                          <a:spcPts val="0"/>
                        </a:spcBef>
                        <a:spcAft>
                          <a:spcPts val="0"/>
                        </a:spcAft>
                        <a:buNone/>
                      </a:pPr>
                      <a:r>
                        <a:rPr lang="en" sz="600">
                          <a:solidFill>
                            <a:schemeClr val="dk1"/>
                          </a:solidFill>
                          <a:latin typeface="PT Sans Narrow"/>
                          <a:ea typeface="PT Sans Narrow"/>
                          <a:cs typeface="PT Sans Narrow"/>
                          <a:sym typeface="PT Sans Narrow"/>
                        </a:rPr>
                        <a:t>More personally (and importantly), however, </a:t>
                      </a:r>
                      <a:r>
                        <a:rPr i="1" lang="en" sz="600">
                          <a:solidFill>
                            <a:schemeClr val="dk1"/>
                          </a:solidFill>
                          <a:latin typeface="PT Sans Narrow"/>
                          <a:ea typeface="PT Sans Narrow"/>
                          <a:cs typeface="PT Sans Narrow"/>
                          <a:sym typeface="PT Sans Narrow"/>
                        </a:rPr>
                        <a:t>creating </a:t>
                      </a:r>
                      <a:r>
                        <a:rPr lang="en" sz="600">
                          <a:solidFill>
                            <a:schemeClr val="dk1"/>
                          </a:solidFill>
                          <a:latin typeface="PT Sans Narrow"/>
                          <a:ea typeface="PT Sans Narrow"/>
                          <a:cs typeface="PT Sans Narrow"/>
                          <a:sym typeface="PT Sans Narrow"/>
                        </a:rPr>
                        <a:t>with calligraphy has had a huge impact on various different aspects of my life. </a:t>
                      </a:r>
                      <a:endParaRPr sz="600">
                        <a:solidFill>
                          <a:schemeClr val="dk1"/>
                        </a:solidFill>
                        <a:latin typeface="PT Sans Narrow"/>
                        <a:ea typeface="PT Sans Narrow"/>
                        <a:cs typeface="PT Sans Narrow"/>
                        <a:sym typeface="PT Sans Narrow"/>
                      </a:endParaRPr>
                    </a:p>
                    <a:p>
                      <a:pPr indent="457200" lvl="0" marL="0" rtl="0">
                        <a:spcBef>
                          <a:spcPts val="0"/>
                        </a:spcBef>
                        <a:spcAft>
                          <a:spcPts val="0"/>
                        </a:spcAft>
                        <a:buNone/>
                      </a:pPr>
                      <a:r>
                        <a:rPr lang="en" sz="600">
                          <a:solidFill>
                            <a:schemeClr val="dk1"/>
                          </a:solidFill>
                          <a:latin typeface="PT Sans Narrow"/>
                          <a:ea typeface="PT Sans Narrow"/>
                          <a:cs typeface="PT Sans Narrow"/>
                          <a:sym typeface="PT Sans Narrow"/>
                        </a:rPr>
                        <a:t>Taking notes in class is actually fun for me and making it look good helps me remember things better. If I didn’t use calligraphy on my notes, I probably would not pay very much attention at all. It’s a simple but effective learning tool for me.</a:t>
                      </a:r>
                      <a:endParaRPr sz="600">
                        <a:solidFill>
                          <a:schemeClr val="dk1"/>
                        </a:solidFill>
                        <a:latin typeface="PT Sans Narrow"/>
                        <a:ea typeface="PT Sans Narrow"/>
                        <a:cs typeface="PT Sans Narrow"/>
                        <a:sym typeface="PT Sans Narrow"/>
                      </a:endParaRPr>
                    </a:p>
                    <a:p>
                      <a:pPr indent="457200" lvl="0" marL="0" rtl="0">
                        <a:spcBef>
                          <a:spcPts val="0"/>
                        </a:spcBef>
                        <a:spcAft>
                          <a:spcPts val="0"/>
                        </a:spcAft>
                        <a:buNone/>
                      </a:pPr>
                      <a:r>
                        <a:rPr lang="en" sz="600">
                          <a:solidFill>
                            <a:schemeClr val="dk1"/>
                          </a:solidFill>
                          <a:latin typeface="PT Sans Narrow"/>
                          <a:ea typeface="PT Sans Narrow"/>
                          <a:cs typeface="PT Sans Narrow"/>
                          <a:sym typeface="PT Sans Narrow"/>
                        </a:rPr>
                        <a:t>I use calligraphy to motivate me to use my bullet journal, the one thing that keeps me organized. Without my bullet journal I’d be stressed all the time everyday, never really knowing what exactly I’m doing with anything--my journal helps me stay focused and on track with school, church, and all the other tasks I have on the side. </a:t>
                      </a:r>
                      <a:endParaRPr sz="600">
                        <a:solidFill>
                          <a:schemeClr val="dk1"/>
                        </a:solidFill>
                        <a:latin typeface="PT Sans Narrow"/>
                        <a:ea typeface="PT Sans Narrow"/>
                        <a:cs typeface="PT Sans Narrow"/>
                        <a:sym typeface="PT Sans Narrow"/>
                      </a:endParaRPr>
                    </a:p>
                    <a:p>
                      <a:pPr indent="457200" lvl="0" marL="0" rtl="0">
                        <a:spcBef>
                          <a:spcPts val="0"/>
                        </a:spcBef>
                        <a:spcAft>
                          <a:spcPts val="0"/>
                        </a:spcAft>
                        <a:buNone/>
                      </a:pPr>
                      <a:r>
                        <a:rPr lang="en" sz="600">
                          <a:solidFill>
                            <a:schemeClr val="dk1"/>
                          </a:solidFill>
                          <a:latin typeface="PT Sans Narrow"/>
                          <a:ea typeface="PT Sans Narrow"/>
                          <a:cs typeface="PT Sans Narrow"/>
                          <a:sym typeface="PT Sans Narrow"/>
                        </a:rPr>
                        <a:t>I use calligraphy to build my relationship with my God by writing bible verses. This is super important to me, as I know that I slack a lot in my Christianity though it </a:t>
                      </a:r>
                      <a:r>
                        <a:rPr i="1" lang="en" sz="600">
                          <a:solidFill>
                            <a:schemeClr val="dk1"/>
                          </a:solidFill>
                          <a:latin typeface="PT Sans Narrow"/>
                          <a:ea typeface="PT Sans Narrow"/>
                          <a:cs typeface="PT Sans Narrow"/>
                          <a:sym typeface="PT Sans Narrow"/>
                        </a:rPr>
                        <a:t>is </a:t>
                      </a:r>
                      <a:r>
                        <a:rPr lang="en" sz="600">
                          <a:solidFill>
                            <a:schemeClr val="dk1"/>
                          </a:solidFill>
                          <a:latin typeface="PT Sans Narrow"/>
                          <a:ea typeface="PT Sans Narrow"/>
                          <a:cs typeface="PT Sans Narrow"/>
                          <a:sym typeface="PT Sans Narrow"/>
                        </a:rPr>
                        <a:t>the most important thing in my life. Calligraphy gives me a little more motivation to spend time with God and even use it in the mission field (which basically means bringing others closer to God.) </a:t>
                      </a:r>
                      <a:endParaRPr sz="600">
                        <a:solidFill>
                          <a:schemeClr val="dk1"/>
                        </a:solidFill>
                        <a:latin typeface="PT Sans Narrow"/>
                        <a:ea typeface="PT Sans Narrow"/>
                        <a:cs typeface="PT Sans Narrow"/>
                        <a:sym typeface="PT Sans Narrow"/>
                      </a:endParaRPr>
                    </a:p>
                    <a:p>
                      <a:pPr indent="457200" lvl="0" marL="0" rtl="0">
                        <a:spcBef>
                          <a:spcPts val="0"/>
                        </a:spcBef>
                        <a:spcAft>
                          <a:spcPts val="0"/>
                        </a:spcAft>
                        <a:buNone/>
                      </a:pPr>
                      <a:r>
                        <a:rPr lang="en" sz="600">
                          <a:solidFill>
                            <a:schemeClr val="dk1"/>
                          </a:solidFill>
                          <a:latin typeface="PT Sans Narrow"/>
                          <a:ea typeface="PT Sans Narrow"/>
                          <a:cs typeface="PT Sans Narrow"/>
                          <a:sym typeface="PT Sans Narrow"/>
                        </a:rPr>
                        <a:t>I use it when I need a break to relieve stress. I calms me and energizes me at the same time and can help me either bring my energy level up or down. It has even saved my life--I use calligraphy in class, writing on the side of my papers to not fall asleep (sorry.)</a:t>
                      </a:r>
                      <a:endParaRPr sz="600">
                        <a:solidFill>
                          <a:schemeClr val="dk1"/>
                        </a:solidFill>
                        <a:latin typeface="PT Sans Narrow"/>
                        <a:ea typeface="PT Sans Narrow"/>
                        <a:cs typeface="PT Sans Narrow"/>
                        <a:sym typeface="PT Sans Narrow"/>
                      </a:endParaRPr>
                    </a:p>
                    <a:p>
                      <a:pPr indent="457200" lvl="0" marL="0" rtl="0">
                        <a:spcBef>
                          <a:spcPts val="0"/>
                        </a:spcBef>
                        <a:spcAft>
                          <a:spcPts val="0"/>
                        </a:spcAft>
                        <a:buNone/>
                      </a:pPr>
                      <a:r>
                        <a:rPr lang="en" sz="600">
                          <a:solidFill>
                            <a:schemeClr val="dk1"/>
                          </a:solidFill>
                          <a:latin typeface="PT Sans Narrow"/>
                          <a:ea typeface="PT Sans Narrow"/>
                          <a:cs typeface="PT Sans Narrow"/>
                          <a:sym typeface="PT Sans Narrow"/>
                        </a:rPr>
                        <a:t>I also chose the whole entrepreneur aspect of this project because of one of my experiences in grade 6. My class did a project called “Young Entrepreneurs” where we made our own products and sold them to the rest of the school. I made teddy bears out of socks and made about $120. Looking back, I remember that it was really fun for me--the process of creating something for someone--and getting money out of it at the same time. Other than a couple garage sales at my house, I haven’t really gotten to explore that passion, so I thought this would be a good opportunity.</a:t>
                      </a:r>
                      <a:endParaRPr sz="600">
                        <a:latin typeface="PT Sans Narrow"/>
                        <a:ea typeface="PT Sans Narrow"/>
                        <a:cs typeface="PT Sans Narrow"/>
                        <a:sym typeface="PT Sans Narrow"/>
                      </a:endParaRPr>
                    </a:p>
                  </a:txBody>
                  <a:tcPr marT="91425" marB="91425" marR="91425" marL="91425">
                    <a:lnL cap="flat" cmpd="sng" w="9525">
                      <a:solidFill>
                        <a:srgbClr val="9E9E9E">
                          <a:alpha val="0"/>
                        </a:srgbClr>
                      </a:solidFill>
                      <a:prstDash val="solid"/>
                      <a:round/>
                      <a:headEnd len="med" w="med" type="none"/>
                      <a:tailEnd len="med" w="med" type="none"/>
                    </a:ln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Shape 153"/>
          <p:cNvSpPr txBox="1"/>
          <p:nvPr>
            <p:ph type="title"/>
          </p:nvPr>
        </p:nvSpPr>
        <p:spPr>
          <a:xfrm>
            <a:off x="311700" y="226000"/>
            <a:ext cx="8520600" cy="1038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latin typeface="Helvetica Neue"/>
                <a:ea typeface="Helvetica Neue"/>
                <a:cs typeface="Helvetica Neue"/>
                <a:sym typeface="Helvetica Neue"/>
              </a:rPr>
              <a:t>P R E S E N T :</a:t>
            </a:r>
            <a:endParaRPr b="1">
              <a:latin typeface="Helvetica Neue"/>
              <a:ea typeface="Helvetica Neue"/>
              <a:cs typeface="Helvetica Neue"/>
              <a:sym typeface="Helvetica Neue"/>
            </a:endParaRPr>
          </a:p>
        </p:txBody>
      </p:sp>
      <p:sp>
        <p:nvSpPr>
          <p:cNvPr id="154" name="Shape 154"/>
          <p:cNvSpPr/>
          <p:nvPr/>
        </p:nvSpPr>
        <p:spPr>
          <a:xfrm>
            <a:off x="395650" y="982075"/>
            <a:ext cx="5397900" cy="38223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5" name="Shape 155"/>
          <p:cNvSpPr/>
          <p:nvPr/>
        </p:nvSpPr>
        <p:spPr>
          <a:xfrm>
            <a:off x="5927750" y="982075"/>
            <a:ext cx="2904600" cy="1830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M A T E R I A L S</a:t>
            </a:r>
            <a:endParaRPr b="1"/>
          </a:p>
          <a:p>
            <a:pPr indent="0" lvl="0" marL="0" rtl="0" algn="ctr">
              <a:spcBef>
                <a:spcPts val="0"/>
              </a:spcBef>
              <a:spcAft>
                <a:spcPts val="0"/>
              </a:spcAft>
              <a:buNone/>
            </a:pPr>
            <a:r>
              <a:t/>
            </a:r>
            <a:endParaRPr b="1"/>
          </a:p>
          <a:p>
            <a:pPr indent="-311150" lvl="0" marL="457200" rtl="0">
              <a:spcBef>
                <a:spcPts val="0"/>
              </a:spcBef>
              <a:spcAft>
                <a:spcPts val="0"/>
              </a:spcAft>
              <a:buSzPts val="1300"/>
              <a:buChar char="●"/>
            </a:pPr>
            <a:r>
              <a:rPr lang="en" sz="1300"/>
              <a:t>projector</a:t>
            </a:r>
            <a:endParaRPr sz="1300"/>
          </a:p>
          <a:p>
            <a:pPr indent="-311150" lvl="0" marL="457200" rtl="0">
              <a:spcBef>
                <a:spcPts val="0"/>
              </a:spcBef>
              <a:spcAft>
                <a:spcPts val="0"/>
              </a:spcAft>
              <a:buSzPts val="1300"/>
              <a:buChar char="●"/>
            </a:pPr>
            <a:r>
              <a:rPr lang="en" sz="1300"/>
              <a:t>phone</a:t>
            </a:r>
            <a:endParaRPr sz="1300"/>
          </a:p>
          <a:p>
            <a:pPr indent="-311150" lvl="0" marL="457200" rtl="0">
              <a:spcBef>
                <a:spcPts val="0"/>
              </a:spcBef>
              <a:spcAft>
                <a:spcPts val="0"/>
              </a:spcAft>
              <a:buSzPts val="1300"/>
              <a:buChar char="●"/>
            </a:pPr>
            <a:r>
              <a:rPr lang="en" sz="1300"/>
              <a:t>dongle</a:t>
            </a:r>
            <a:endParaRPr sz="1300"/>
          </a:p>
          <a:p>
            <a:pPr indent="-311150" lvl="0" marL="457200" rtl="0">
              <a:spcBef>
                <a:spcPts val="0"/>
              </a:spcBef>
              <a:spcAft>
                <a:spcPts val="0"/>
              </a:spcAft>
              <a:buSzPts val="1300"/>
              <a:buChar char="●"/>
            </a:pPr>
            <a:r>
              <a:rPr lang="en" sz="1300"/>
              <a:t>notes</a:t>
            </a:r>
            <a:endParaRPr sz="1300"/>
          </a:p>
          <a:p>
            <a:pPr indent="-311150" lvl="0" marL="457200">
              <a:spcBef>
                <a:spcPts val="0"/>
              </a:spcBef>
              <a:spcAft>
                <a:spcPts val="0"/>
              </a:spcAft>
              <a:buSzPts val="1300"/>
              <a:buChar char="●"/>
            </a:pPr>
            <a:r>
              <a:rPr lang="en" sz="1300"/>
              <a:t>bullet journal</a:t>
            </a:r>
            <a:endParaRPr sz="1300"/>
          </a:p>
        </p:txBody>
      </p:sp>
      <p:sp>
        <p:nvSpPr>
          <p:cNvPr id="156" name="Shape 156"/>
          <p:cNvSpPr/>
          <p:nvPr/>
        </p:nvSpPr>
        <p:spPr>
          <a:xfrm>
            <a:off x="5960025" y="2974475"/>
            <a:ext cx="2904600" cy="1830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chemeClr val="dk1"/>
                </a:solidFill>
              </a:rPr>
              <a:t>A P P S   T O   O P E N</a:t>
            </a:r>
            <a:endParaRPr b="1">
              <a:solidFill>
                <a:schemeClr val="dk1"/>
              </a:solidFill>
            </a:endParaRPr>
          </a:p>
          <a:p>
            <a:pPr indent="0" lvl="0" marL="0" rtl="0" algn="ctr">
              <a:spcBef>
                <a:spcPts val="0"/>
              </a:spcBef>
              <a:spcAft>
                <a:spcPts val="0"/>
              </a:spcAft>
              <a:buClr>
                <a:schemeClr val="dk1"/>
              </a:buClr>
              <a:buSzPts val="1100"/>
              <a:buFont typeface="Arial"/>
              <a:buNone/>
            </a:pPr>
            <a:r>
              <a:t/>
            </a:r>
            <a:endParaRPr b="1">
              <a:solidFill>
                <a:schemeClr val="dk1"/>
              </a:solidFill>
            </a:endParaRPr>
          </a:p>
          <a:p>
            <a:pPr indent="-311150" lvl="0" marL="457200" rtl="0">
              <a:spcBef>
                <a:spcPts val="0"/>
              </a:spcBef>
              <a:spcAft>
                <a:spcPts val="0"/>
              </a:spcAft>
              <a:buClr>
                <a:schemeClr val="dk1"/>
              </a:buClr>
              <a:buSzPts val="1300"/>
              <a:buChar char="●"/>
            </a:pPr>
            <a:r>
              <a:rPr lang="en" sz="1300">
                <a:solidFill>
                  <a:schemeClr val="dk1"/>
                </a:solidFill>
              </a:rPr>
              <a:t>Instagram - show @e210.lettering</a:t>
            </a:r>
            <a:endParaRPr sz="1300">
              <a:solidFill>
                <a:schemeClr val="dk1"/>
              </a:solidFill>
            </a:endParaRPr>
          </a:p>
          <a:p>
            <a:pPr indent="-311150" lvl="0" marL="457200" rtl="0">
              <a:spcBef>
                <a:spcPts val="0"/>
              </a:spcBef>
              <a:spcAft>
                <a:spcPts val="0"/>
              </a:spcAft>
              <a:buClr>
                <a:schemeClr val="dk1"/>
              </a:buClr>
              <a:buSzPts val="1300"/>
              <a:buChar char="●"/>
            </a:pPr>
            <a:r>
              <a:rPr lang="en" sz="1300">
                <a:solidFill>
                  <a:schemeClr val="dk1"/>
                </a:solidFill>
              </a:rPr>
              <a:t>Etsy - show E210Lettering</a:t>
            </a:r>
            <a:endParaRPr sz="1300">
              <a:solidFill>
                <a:schemeClr val="dk1"/>
              </a:solidFill>
            </a:endParaRPr>
          </a:p>
        </p:txBody>
      </p:sp>
      <p:sp>
        <p:nvSpPr>
          <p:cNvPr id="157" name="Shape 157"/>
          <p:cNvSpPr txBox="1"/>
          <p:nvPr/>
        </p:nvSpPr>
        <p:spPr>
          <a:xfrm>
            <a:off x="402725" y="996200"/>
            <a:ext cx="5390700" cy="381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rPr>
              <a:t>O U T L I N E</a:t>
            </a:r>
            <a:endParaRPr b="1">
              <a:solidFill>
                <a:schemeClr val="dk1"/>
              </a:solidFill>
            </a:endParaRPr>
          </a:p>
          <a:p>
            <a:pPr indent="0" lvl="0" marL="0" rtl="0" algn="ctr">
              <a:spcBef>
                <a:spcPts val="0"/>
              </a:spcBef>
              <a:spcAft>
                <a:spcPts val="0"/>
              </a:spcAft>
              <a:buNone/>
            </a:pPr>
            <a:r>
              <a:t/>
            </a:r>
            <a:endParaRPr sz="1200">
              <a:solidFill>
                <a:schemeClr val="dk1"/>
              </a:solidFill>
            </a:endParaRPr>
          </a:p>
          <a:p>
            <a:pPr indent="-304800" lvl="0" marL="457200" rtl="0">
              <a:spcBef>
                <a:spcPts val="0"/>
              </a:spcBef>
              <a:spcAft>
                <a:spcPts val="0"/>
              </a:spcAft>
              <a:buClr>
                <a:schemeClr val="dk1"/>
              </a:buClr>
              <a:buSzPts val="1200"/>
              <a:buChar char="●"/>
            </a:pPr>
            <a:r>
              <a:rPr lang="en" sz="1200">
                <a:solidFill>
                  <a:schemeClr val="dk1"/>
                </a:solidFill>
              </a:rPr>
              <a:t>define calligraphy (the art of beautiful lettering/writing)</a:t>
            </a:r>
            <a:endParaRPr sz="1200">
              <a:solidFill>
                <a:schemeClr val="dk1"/>
              </a:solidFill>
            </a:endParaRPr>
          </a:p>
          <a:p>
            <a:pPr indent="-304800" lvl="0" marL="457200" rtl="0">
              <a:spcBef>
                <a:spcPts val="0"/>
              </a:spcBef>
              <a:spcAft>
                <a:spcPts val="0"/>
              </a:spcAft>
              <a:buClr>
                <a:schemeClr val="dk1"/>
              </a:buClr>
              <a:buSzPts val="1200"/>
              <a:buChar char="●"/>
            </a:pPr>
            <a:r>
              <a:rPr lang="en" sz="1200">
                <a:solidFill>
                  <a:schemeClr val="dk1"/>
                </a:solidFill>
              </a:rPr>
              <a:t>wanted to create my own Etsy, font, Instagram</a:t>
            </a:r>
            <a:endParaRPr sz="1200">
              <a:solidFill>
                <a:schemeClr val="dk1"/>
              </a:solidFill>
            </a:endParaRPr>
          </a:p>
          <a:p>
            <a:pPr indent="-304800" lvl="1" marL="914400" rtl="0">
              <a:spcBef>
                <a:spcPts val="0"/>
              </a:spcBef>
              <a:spcAft>
                <a:spcPts val="0"/>
              </a:spcAft>
              <a:buClr>
                <a:schemeClr val="dk1"/>
              </a:buClr>
              <a:buSzPts val="1200"/>
              <a:buChar char="○"/>
            </a:pPr>
            <a:r>
              <a:rPr lang="en" sz="1200">
                <a:solidFill>
                  <a:schemeClr val="dk1"/>
                </a:solidFill>
              </a:rPr>
              <a:t>couldn’t finish the font, programs too expensive + I procrastinated way too much on it</a:t>
            </a:r>
            <a:endParaRPr sz="1200">
              <a:solidFill>
                <a:schemeClr val="dk1"/>
              </a:solidFill>
            </a:endParaRPr>
          </a:p>
          <a:p>
            <a:pPr indent="-304800" lvl="1" marL="914400" rtl="0">
              <a:spcBef>
                <a:spcPts val="0"/>
              </a:spcBef>
              <a:spcAft>
                <a:spcPts val="0"/>
              </a:spcAft>
              <a:buClr>
                <a:schemeClr val="dk1"/>
              </a:buClr>
              <a:buSzPts val="1200"/>
              <a:buChar char="○"/>
            </a:pPr>
            <a:r>
              <a:rPr lang="en" sz="1200">
                <a:solidFill>
                  <a:schemeClr val="dk1"/>
                </a:solidFill>
              </a:rPr>
              <a:t>started w/ creating the Instagram at the beginning of January </a:t>
            </a:r>
            <a:endParaRPr sz="1200">
              <a:solidFill>
                <a:schemeClr val="dk1"/>
              </a:solidFill>
            </a:endParaRPr>
          </a:p>
          <a:p>
            <a:pPr indent="-304800" lvl="2" marL="1371600" rtl="0">
              <a:spcBef>
                <a:spcPts val="0"/>
              </a:spcBef>
              <a:spcAft>
                <a:spcPts val="0"/>
              </a:spcAft>
              <a:buClr>
                <a:schemeClr val="dk1"/>
              </a:buClr>
              <a:buSzPts val="1200"/>
              <a:buChar char="■"/>
            </a:pPr>
            <a:r>
              <a:rPr lang="en" sz="1200">
                <a:solidFill>
                  <a:schemeClr val="dk1"/>
                </a:solidFill>
              </a:rPr>
              <a:t>show it (discuss improvement, new things, where inspiration came from, etc)</a:t>
            </a:r>
            <a:endParaRPr sz="1200">
              <a:solidFill>
                <a:schemeClr val="dk1"/>
              </a:solidFill>
            </a:endParaRPr>
          </a:p>
          <a:p>
            <a:pPr indent="-304800" lvl="2" marL="1371600" rtl="0">
              <a:spcBef>
                <a:spcPts val="0"/>
              </a:spcBef>
              <a:spcAft>
                <a:spcPts val="0"/>
              </a:spcAft>
              <a:buClr>
                <a:schemeClr val="dk1"/>
              </a:buClr>
              <a:buSzPts val="1200"/>
              <a:buChar char="■"/>
            </a:pPr>
            <a:r>
              <a:rPr lang="en" sz="1200">
                <a:solidFill>
                  <a:schemeClr val="dk1"/>
                </a:solidFill>
              </a:rPr>
              <a:t>talk about procrastination (show log in bullet journal)</a:t>
            </a:r>
            <a:endParaRPr sz="1200">
              <a:solidFill>
                <a:schemeClr val="dk1"/>
              </a:solidFill>
            </a:endParaRPr>
          </a:p>
          <a:p>
            <a:pPr indent="-304800" lvl="2" marL="1371600" rtl="0">
              <a:spcBef>
                <a:spcPts val="0"/>
              </a:spcBef>
              <a:spcAft>
                <a:spcPts val="0"/>
              </a:spcAft>
              <a:buClr>
                <a:schemeClr val="dk1"/>
              </a:buClr>
              <a:buSzPts val="1200"/>
              <a:buChar char="■"/>
            </a:pPr>
            <a:r>
              <a:rPr lang="en" sz="1200">
                <a:solidFill>
                  <a:schemeClr val="dk1"/>
                </a:solidFill>
              </a:rPr>
              <a:t>how I promote myself + got followers</a:t>
            </a:r>
            <a:endParaRPr sz="1200">
              <a:solidFill>
                <a:schemeClr val="dk1"/>
              </a:solidFill>
            </a:endParaRPr>
          </a:p>
          <a:p>
            <a:pPr indent="-304800" lvl="2" marL="1371600" rtl="0">
              <a:spcBef>
                <a:spcPts val="0"/>
              </a:spcBef>
              <a:spcAft>
                <a:spcPts val="0"/>
              </a:spcAft>
              <a:buClr>
                <a:schemeClr val="dk1"/>
              </a:buClr>
              <a:buSzPts val="1200"/>
              <a:buChar char="■"/>
            </a:pPr>
            <a:r>
              <a:rPr lang="en" sz="1200">
                <a:solidFill>
                  <a:schemeClr val="dk1"/>
                </a:solidFill>
              </a:rPr>
              <a:t>show DMs, people I talked to</a:t>
            </a:r>
            <a:endParaRPr sz="1200">
              <a:solidFill>
                <a:schemeClr val="dk1"/>
              </a:solidFill>
            </a:endParaRPr>
          </a:p>
          <a:p>
            <a:pPr indent="-304800" lvl="2" marL="1371600" rtl="0">
              <a:spcBef>
                <a:spcPts val="0"/>
              </a:spcBef>
              <a:spcAft>
                <a:spcPts val="0"/>
              </a:spcAft>
              <a:buClr>
                <a:schemeClr val="dk1"/>
              </a:buClr>
              <a:buSzPts val="1200"/>
              <a:buChar char="■"/>
            </a:pPr>
            <a:r>
              <a:rPr lang="en" sz="1200">
                <a:solidFill>
                  <a:schemeClr val="dk1"/>
                </a:solidFill>
              </a:rPr>
              <a:t>demonstrate the process of posting by writing out a quote in front of class, scanning + editing it, posting it on Instagram</a:t>
            </a:r>
            <a:endParaRPr sz="1200">
              <a:solidFill>
                <a:schemeClr val="dk1"/>
              </a:solidFill>
            </a:endParaRPr>
          </a:p>
          <a:p>
            <a:pPr indent="-304800" lvl="1" marL="914400" rtl="0">
              <a:spcBef>
                <a:spcPts val="0"/>
              </a:spcBef>
              <a:spcAft>
                <a:spcPts val="0"/>
              </a:spcAft>
              <a:buClr>
                <a:schemeClr val="dk1"/>
              </a:buClr>
              <a:buSzPts val="1200"/>
              <a:buChar char="○"/>
            </a:pPr>
            <a:r>
              <a:rPr lang="en" sz="1200">
                <a:solidFill>
                  <a:schemeClr val="dk1"/>
                </a:solidFill>
              </a:rPr>
              <a:t>show Etsy</a:t>
            </a:r>
            <a:endParaRPr sz="1200">
              <a:solidFill>
                <a:schemeClr val="dk1"/>
              </a:solidFill>
            </a:endParaRPr>
          </a:p>
          <a:p>
            <a:pPr indent="-304800" lvl="2" marL="1371600" rtl="0">
              <a:spcBef>
                <a:spcPts val="0"/>
              </a:spcBef>
              <a:spcAft>
                <a:spcPts val="0"/>
              </a:spcAft>
              <a:buClr>
                <a:schemeClr val="dk1"/>
              </a:buClr>
              <a:buSzPts val="1200"/>
              <a:buChar char="■"/>
            </a:pPr>
            <a:r>
              <a:rPr lang="en" sz="1200">
                <a:solidFill>
                  <a:schemeClr val="dk1"/>
                </a:solidFill>
              </a:rPr>
              <a:t>explain research</a:t>
            </a:r>
            <a:endParaRPr sz="1200">
              <a:solidFill>
                <a:schemeClr val="dk1"/>
              </a:solidFill>
            </a:endParaRPr>
          </a:p>
          <a:p>
            <a:pPr indent="-304800" lvl="2" marL="1371600" rtl="0">
              <a:spcBef>
                <a:spcPts val="0"/>
              </a:spcBef>
              <a:spcAft>
                <a:spcPts val="0"/>
              </a:spcAft>
              <a:buClr>
                <a:schemeClr val="dk1"/>
              </a:buClr>
              <a:buSzPts val="1200"/>
              <a:buChar char="■"/>
            </a:pPr>
            <a:r>
              <a:rPr lang="en" sz="1200">
                <a:solidFill>
                  <a:schemeClr val="dk1"/>
                </a:solidFill>
              </a:rPr>
              <a:t>explain why there is only 1 listing (talk about parents)</a:t>
            </a:r>
            <a:endParaRPr sz="1200">
              <a:solidFill>
                <a:schemeClr val="dk1"/>
              </a:solidFill>
            </a:endParaRPr>
          </a:p>
          <a:p>
            <a:pPr indent="0" lvl="0" marL="0">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