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4" d="100"/>
          <a:sy n="74" d="100"/>
        </p:scale>
        <p:origin x="2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88485EF6-FE27-44BB-9698-5F4898765D4B}"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41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E403AA-BE47-45F2-8CA4-8D8646BE8D1D}" type="datetimeFigureOut">
              <a:rPr lang="en-CA" smtClean="0"/>
              <a:t>2017-10-16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485EF6-FE27-44BB-9698-5F4898765D4B}" type="slidenum">
              <a:rPr lang="en-CA" smtClean="0"/>
              <a:t>‹#›</a:t>
            </a:fld>
            <a:endParaRPr lang="en-CA"/>
          </a:p>
        </p:txBody>
      </p:sp>
    </p:spTree>
    <p:extLst>
      <p:ext uri="{BB962C8B-B14F-4D97-AF65-F5344CB8AC3E}">
        <p14:creationId xmlns:p14="http://schemas.microsoft.com/office/powerpoint/2010/main" val="34422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21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911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spTree>
    <p:extLst>
      <p:ext uri="{BB962C8B-B14F-4D97-AF65-F5344CB8AC3E}">
        <p14:creationId xmlns:p14="http://schemas.microsoft.com/office/powerpoint/2010/main" val="385892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06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23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574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27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spTree>
    <p:extLst>
      <p:ext uri="{BB962C8B-B14F-4D97-AF65-F5344CB8AC3E}">
        <p14:creationId xmlns:p14="http://schemas.microsoft.com/office/powerpoint/2010/main" val="390670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E403AA-BE47-45F2-8CA4-8D8646BE8D1D}" type="datetimeFigureOut">
              <a:rPr lang="en-CA" smtClean="0"/>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485EF6-FE27-44BB-9698-5F4898765D4B}"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47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403AA-BE47-45F2-8CA4-8D8646BE8D1D}" type="datetimeFigureOut">
              <a:rPr lang="en-CA" smtClean="0"/>
              <a:t>2017-10-16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485EF6-FE27-44BB-9698-5F4898765D4B}" type="slidenum">
              <a:rPr lang="en-CA" smtClean="0"/>
              <a:t>‹#›</a:t>
            </a:fld>
            <a:endParaRPr lang="en-CA"/>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86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E403AA-BE47-45F2-8CA4-8D8646BE8D1D}" type="datetimeFigureOut">
              <a:rPr lang="en-CA" smtClean="0"/>
              <a:t>2017-10-16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8485EF6-FE27-44BB-9698-5F4898765D4B}"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62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E403AA-BE47-45F2-8CA4-8D8646BE8D1D}" type="datetimeFigureOut">
              <a:rPr lang="en-CA" smtClean="0"/>
              <a:t>2017-10-16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8485EF6-FE27-44BB-9698-5F4898765D4B}"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6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403AA-BE47-45F2-8CA4-8D8646BE8D1D}" type="datetimeFigureOut">
              <a:rPr lang="en-CA" smtClean="0"/>
              <a:t>2017-10-16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8485EF6-FE27-44BB-9698-5F4898765D4B}" type="slidenum">
              <a:rPr lang="en-CA" smtClean="0"/>
              <a:t>‹#›</a:t>
            </a:fld>
            <a:endParaRPr lang="en-CA"/>
          </a:p>
        </p:txBody>
      </p:sp>
    </p:spTree>
    <p:extLst>
      <p:ext uri="{BB962C8B-B14F-4D97-AF65-F5344CB8AC3E}">
        <p14:creationId xmlns:p14="http://schemas.microsoft.com/office/powerpoint/2010/main" val="25226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E403AA-BE47-45F2-8CA4-8D8646BE8D1D}" type="datetimeFigureOut">
              <a:rPr lang="en-CA" smtClean="0"/>
              <a:t>2017-10-16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485EF6-FE27-44BB-9698-5F4898765D4B}"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96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E403AA-BE47-45F2-8CA4-8D8646BE8D1D}" type="datetimeFigureOut">
              <a:rPr lang="en-CA" smtClean="0"/>
              <a:t>2017-10-16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485EF6-FE27-44BB-9698-5F4898765D4B}" type="slidenum">
              <a:rPr lang="en-CA" smtClean="0"/>
              <a:t>‹#›</a:t>
            </a:fld>
            <a:endParaRPr lang="en-CA"/>
          </a:p>
        </p:txBody>
      </p:sp>
    </p:spTree>
    <p:extLst>
      <p:ext uri="{BB962C8B-B14F-4D97-AF65-F5344CB8AC3E}">
        <p14:creationId xmlns:p14="http://schemas.microsoft.com/office/powerpoint/2010/main" val="187984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E403AA-BE47-45F2-8CA4-8D8646BE8D1D}" type="datetimeFigureOut">
              <a:rPr lang="en-CA" smtClean="0"/>
              <a:t>2017-10-16</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485EF6-FE27-44BB-9698-5F4898765D4B}" type="slidenum">
              <a:rPr lang="en-CA" smtClean="0"/>
              <a:t>‹#›</a:t>
            </a:fld>
            <a:endParaRPr lang="en-CA"/>
          </a:p>
        </p:txBody>
      </p:sp>
    </p:spTree>
    <p:extLst>
      <p:ext uri="{BB962C8B-B14F-4D97-AF65-F5344CB8AC3E}">
        <p14:creationId xmlns:p14="http://schemas.microsoft.com/office/powerpoint/2010/main" val="136935168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Research Projects vs Inquiry Projects</a:t>
            </a:r>
            <a:endParaRPr lang="en-CA" dirty="0"/>
          </a:p>
        </p:txBody>
      </p:sp>
      <p:sp>
        <p:nvSpPr>
          <p:cNvPr id="3" name="Subtitle 2"/>
          <p:cNvSpPr>
            <a:spLocks noGrp="1"/>
          </p:cNvSpPr>
          <p:nvPr>
            <p:ph type="subTitle" idx="1"/>
          </p:nvPr>
        </p:nvSpPr>
        <p:spPr/>
        <p:txBody>
          <a:bodyPr/>
          <a:lstStyle/>
          <a:p>
            <a:r>
              <a:rPr lang="en-CA" dirty="0" smtClean="0"/>
              <a:t>A simple comparison to illustrate the difference</a:t>
            </a:r>
            <a:endParaRPr lang="en-CA" dirty="0"/>
          </a:p>
        </p:txBody>
      </p:sp>
    </p:spTree>
    <p:extLst>
      <p:ext uri="{BB962C8B-B14F-4D97-AF65-F5344CB8AC3E}">
        <p14:creationId xmlns:p14="http://schemas.microsoft.com/office/powerpoint/2010/main" val="965350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Abandoned Libraries – An Inquiry Project</a:t>
            </a:r>
            <a:endParaRPr lang="en-CA" dirty="0"/>
          </a:p>
        </p:txBody>
      </p:sp>
      <p:sp>
        <p:nvSpPr>
          <p:cNvPr id="3" name="Content Placeholder 2"/>
          <p:cNvSpPr>
            <a:spLocks noGrp="1"/>
          </p:cNvSpPr>
          <p:nvPr>
            <p:ph idx="1"/>
          </p:nvPr>
        </p:nvSpPr>
        <p:spPr/>
        <p:txBody>
          <a:bodyPr/>
          <a:lstStyle/>
          <a:p>
            <a:r>
              <a:rPr lang="en-CA" dirty="0"/>
              <a:t>Libraries have existed, historians estimate, for around 4000 years! During that long and distinguished history many have come and gone. The images left behind are sometimes haunting </a:t>
            </a:r>
            <a:r>
              <a:rPr lang="en-CA" dirty="0" smtClean="0"/>
              <a:t>and, for me, </a:t>
            </a:r>
            <a:r>
              <a:rPr lang="en-CA" dirty="0"/>
              <a:t>somewhat sad. </a:t>
            </a:r>
            <a:r>
              <a:rPr lang="en-CA" dirty="0" smtClean="0"/>
              <a:t>What has caused the demise of these places? </a:t>
            </a:r>
            <a:endParaRPr lang="en-CA" dirty="0"/>
          </a:p>
          <a:p>
            <a:r>
              <a:rPr lang="en-CA" dirty="0" smtClean="0"/>
              <a:t>I believe my response to these images of abandoned libraries is somewhat “romantic.” But what does that mean? </a:t>
            </a:r>
          </a:p>
          <a:p>
            <a:pPr marL="0" indent="0" algn="ctr">
              <a:buNone/>
            </a:pPr>
            <a:r>
              <a:rPr lang="en-CA" b="1" dirty="0" smtClean="0"/>
              <a:t>When we describe an image or event as romantic, what are we saying? What is it about abandoned libraries that evokes this emotion in me?</a:t>
            </a:r>
            <a:endParaRPr lang="en-CA" b="1" dirty="0"/>
          </a:p>
        </p:txBody>
      </p:sp>
    </p:spTree>
    <p:extLst>
      <p:ext uri="{BB962C8B-B14F-4D97-AF65-F5344CB8AC3E}">
        <p14:creationId xmlns:p14="http://schemas.microsoft.com/office/powerpoint/2010/main" val="2365810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 Twain Branch, Detroit Public Library</a:t>
            </a:r>
            <a:endParaRPr lang="en-CA" dirty="0"/>
          </a:p>
        </p:txBody>
      </p:sp>
      <p:sp>
        <p:nvSpPr>
          <p:cNvPr id="4" name="Content Placeholder 3"/>
          <p:cNvSpPr>
            <a:spLocks noGrp="1"/>
          </p:cNvSpPr>
          <p:nvPr>
            <p:ph sz="half" idx="2"/>
          </p:nvPr>
        </p:nvSpPr>
        <p:spPr/>
        <p:txBody>
          <a:bodyPr>
            <a:normAutofit fontScale="85000" lnSpcReduction="20000"/>
          </a:bodyPr>
          <a:lstStyle/>
          <a:p>
            <a:r>
              <a:rPr lang="en-CA" dirty="0" smtClean="0"/>
              <a:t>First opened in 1940, the Mark Twain Branch of the Detroit Public Library was a beautiful example of arts and crafts style architecture, designed by </a:t>
            </a:r>
            <a:r>
              <a:rPr lang="en-CA" dirty="0" err="1" smtClean="0"/>
              <a:t>Wirt</a:t>
            </a:r>
            <a:r>
              <a:rPr lang="en-CA" dirty="0" smtClean="0"/>
              <a:t> C. Rowland.</a:t>
            </a:r>
          </a:p>
          <a:p>
            <a:r>
              <a:rPr lang="en-CA" dirty="0" smtClean="0"/>
              <a:t>When Detroit began experiencing major financial difficulties in the 1990s, library opening hours were limited to 2 days a week.</a:t>
            </a:r>
          </a:p>
          <a:p>
            <a:r>
              <a:rPr lang="en-CA" dirty="0" smtClean="0"/>
              <a:t>Funding from the state to upgrade and maintain the building was never spent, and the library closed permanently in 2011.</a:t>
            </a:r>
            <a:endParaRPr lang="en-CA" dirty="0"/>
          </a:p>
        </p:txBody>
      </p:sp>
      <p:pic>
        <p:nvPicPr>
          <p:cNvPr id="5" name="Content Placeholder 4" descr="http://editorial.designtaxi.com/news-abandonlibrary1510/1.pn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1528" y="2560320"/>
            <a:ext cx="3425780" cy="3621539"/>
          </a:xfrm>
          <a:prstGeom prst="rect">
            <a:avLst/>
          </a:prstGeom>
          <a:noFill/>
          <a:ln>
            <a:noFill/>
          </a:ln>
        </p:spPr>
      </p:pic>
    </p:spTree>
    <p:extLst>
      <p:ext uri="{BB962C8B-B14F-4D97-AF65-F5344CB8AC3E}">
        <p14:creationId xmlns:p14="http://schemas.microsoft.com/office/powerpoint/2010/main" val="1034426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Pripyat School Library, Soviet Union</a:t>
            </a:r>
            <a:endParaRPr lang="en-CA" dirty="0"/>
          </a:p>
        </p:txBody>
      </p:sp>
      <p:sp>
        <p:nvSpPr>
          <p:cNvPr id="4" name="Content Placeholder 3"/>
          <p:cNvSpPr>
            <a:spLocks noGrp="1"/>
          </p:cNvSpPr>
          <p:nvPr>
            <p:ph sz="half" idx="2"/>
          </p:nvPr>
        </p:nvSpPr>
        <p:spPr/>
        <p:txBody>
          <a:bodyPr>
            <a:normAutofit fontScale="92500" lnSpcReduction="20000"/>
          </a:bodyPr>
          <a:lstStyle/>
          <a:p>
            <a:r>
              <a:rPr lang="en-CA" dirty="0" smtClean="0"/>
              <a:t>On April 26, 1986 the reactor at the Chernobyl nuclear power plant suffered a catastrophic break down resulting in the release of radiation into the air.</a:t>
            </a:r>
          </a:p>
          <a:p>
            <a:r>
              <a:rPr lang="en-CA" dirty="0" smtClean="0"/>
              <a:t>3 kilometers away was the city of Pripyat which has been abandoned ever since as it is unsafe to inhabit.</a:t>
            </a:r>
          </a:p>
          <a:p>
            <a:r>
              <a:rPr lang="en-CA" dirty="0" smtClean="0"/>
              <a:t>This is the decaying local school library.</a:t>
            </a:r>
            <a:endParaRPr lang="en-CA" dirty="0"/>
          </a:p>
        </p:txBody>
      </p:sp>
      <p:pic>
        <p:nvPicPr>
          <p:cNvPr id="1026" name="Picture 2" descr="Books rot in a former school library in the ghost town of Pripya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8575" y="2640610"/>
            <a:ext cx="4718050" cy="31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73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746" y="969253"/>
            <a:ext cx="9601196" cy="1303867"/>
          </a:xfrm>
        </p:spPr>
        <p:txBody>
          <a:bodyPr>
            <a:normAutofit/>
          </a:bodyPr>
          <a:lstStyle/>
          <a:p>
            <a:r>
              <a:rPr lang="en-CA" dirty="0" smtClean="0"/>
              <a:t>Cass Technical High School, Detroit</a:t>
            </a:r>
            <a:endParaRPr lang="en-CA" dirty="0"/>
          </a:p>
        </p:txBody>
      </p:sp>
      <p:sp>
        <p:nvSpPr>
          <p:cNvPr id="4" name="Content Placeholder 3"/>
          <p:cNvSpPr>
            <a:spLocks noGrp="1"/>
          </p:cNvSpPr>
          <p:nvPr>
            <p:ph sz="half" idx="2"/>
          </p:nvPr>
        </p:nvSpPr>
        <p:spPr/>
        <p:txBody>
          <a:bodyPr>
            <a:normAutofit fontScale="92500" lnSpcReduction="10000"/>
          </a:bodyPr>
          <a:lstStyle/>
          <a:p>
            <a:r>
              <a:rPr lang="en-CA" dirty="0" smtClean="0"/>
              <a:t>First opened in 1917, this high school was once the largest in Michigan, with 4200 students!</a:t>
            </a:r>
          </a:p>
          <a:p>
            <a:r>
              <a:rPr lang="en-CA" dirty="0" smtClean="0"/>
              <a:t>Diana Ross attended the school.</a:t>
            </a:r>
          </a:p>
          <a:p>
            <a:r>
              <a:rPr lang="en-CA" dirty="0" smtClean="0"/>
              <a:t>The old building needed to be replaced, and in 2005 the school was moved to a new location.</a:t>
            </a:r>
          </a:p>
          <a:p>
            <a:r>
              <a:rPr lang="en-CA" dirty="0" smtClean="0"/>
              <a:t>Beautiful “then and now” images of the library are especially haunting.</a:t>
            </a:r>
            <a:endParaRPr lang="en-CA" dirty="0"/>
          </a:p>
        </p:txBody>
      </p:sp>
      <p:pic>
        <p:nvPicPr>
          <p:cNvPr id="5" name="Content Placeholder 4" descr="abandoned library 1d"/>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28750" y="2734469"/>
            <a:ext cx="4457700" cy="2962275"/>
          </a:xfrm>
          <a:prstGeom prst="rect">
            <a:avLst/>
          </a:prstGeom>
          <a:noFill/>
          <a:ln>
            <a:noFill/>
          </a:ln>
        </p:spPr>
      </p:pic>
    </p:spTree>
    <p:extLst>
      <p:ext uri="{BB962C8B-B14F-4D97-AF65-F5344CB8AC3E}">
        <p14:creationId xmlns:p14="http://schemas.microsoft.com/office/powerpoint/2010/main" val="3185926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Libraries come and go…for many reasons</a:t>
            </a:r>
            <a:endParaRPr lang="en-CA" dirty="0"/>
          </a:p>
        </p:txBody>
      </p:sp>
      <p:sp>
        <p:nvSpPr>
          <p:cNvPr id="3" name="Content Placeholder 2"/>
          <p:cNvSpPr>
            <a:spLocks noGrp="1"/>
          </p:cNvSpPr>
          <p:nvPr>
            <p:ph idx="1"/>
          </p:nvPr>
        </p:nvSpPr>
        <p:spPr/>
        <p:txBody>
          <a:bodyPr>
            <a:normAutofit fontScale="92500" lnSpcReduction="20000"/>
          </a:bodyPr>
          <a:lstStyle/>
          <a:p>
            <a:r>
              <a:rPr lang="en-CA" sz="3200" dirty="0" smtClean="0"/>
              <a:t>These three examples of abandoned libraries reflect some of the many reasons why libraries both exist and cease to exist. The changing fortunes of a city, disasters (manmade or natural), and the changing times may all affect the fortune of the library. </a:t>
            </a:r>
          </a:p>
          <a:p>
            <a:r>
              <a:rPr lang="en-CA" sz="3200" dirty="0" smtClean="0"/>
              <a:t>The images of these abandoned </a:t>
            </a:r>
            <a:r>
              <a:rPr lang="en-CA" sz="3200" smtClean="0"/>
              <a:t>libraries </a:t>
            </a:r>
            <a:r>
              <a:rPr lang="en-CA" sz="3200" smtClean="0"/>
              <a:t>evokes </a:t>
            </a:r>
            <a:r>
              <a:rPr lang="en-CA" sz="3200" dirty="0" smtClean="0"/>
              <a:t>in me a sense of the “romantic.” What does that mean and why is it so?</a:t>
            </a:r>
            <a:endParaRPr lang="en-CA" sz="3200" dirty="0"/>
          </a:p>
        </p:txBody>
      </p:sp>
    </p:spTree>
    <p:extLst>
      <p:ext uri="{BB962C8B-B14F-4D97-AF65-F5344CB8AC3E}">
        <p14:creationId xmlns:p14="http://schemas.microsoft.com/office/powerpoint/2010/main" val="285721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Romanticism</a:t>
            </a:r>
            <a:endParaRPr lang="en-CA" dirty="0"/>
          </a:p>
        </p:txBody>
      </p:sp>
      <p:sp>
        <p:nvSpPr>
          <p:cNvPr id="4" name="Content Placeholder 3"/>
          <p:cNvSpPr>
            <a:spLocks noGrp="1"/>
          </p:cNvSpPr>
          <p:nvPr>
            <p:ph sz="half" idx="2"/>
          </p:nvPr>
        </p:nvSpPr>
        <p:spPr/>
        <p:txBody>
          <a:bodyPr>
            <a:normAutofit fontScale="77500" lnSpcReduction="20000"/>
          </a:bodyPr>
          <a:lstStyle/>
          <a:p>
            <a:r>
              <a:rPr lang="en-CA" dirty="0" smtClean="0"/>
              <a:t>Artistic movement of the 18</a:t>
            </a:r>
            <a:r>
              <a:rPr lang="en-CA" baseline="30000" dirty="0" smtClean="0"/>
              <a:t>th</a:t>
            </a:r>
            <a:r>
              <a:rPr lang="en-CA" dirty="0" smtClean="0"/>
              <a:t> and 19</a:t>
            </a:r>
            <a:r>
              <a:rPr lang="en-CA" baseline="30000" dirty="0" smtClean="0"/>
              <a:t>th</a:t>
            </a:r>
            <a:r>
              <a:rPr lang="en-CA" dirty="0" smtClean="0"/>
              <a:t> centuries</a:t>
            </a:r>
          </a:p>
          <a:p>
            <a:r>
              <a:rPr lang="en-CA" dirty="0" smtClean="0"/>
              <a:t>Focuses of passion vs reason, intuition vs logic</a:t>
            </a:r>
          </a:p>
          <a:p>
            <a:r>
              <a:rPr lang="en-CA" dirty="0" smtClean="0"/>
              <a:t>Free and spontaneous expression of emotion</a:t>
            </a:r>
          </a:p>
          <a:p>
            <a:r>
              <a:rPr lang="en-CA" dirty="0" smtClean="0"/>
              <a:t>Nature has a living spirit embodying the human feelings of love and compassion</a:t>
            </a:r>
          </a:p>
          <a:p>
            <a:r>
              <a:rPr lang="en-CA" dirty="0" smtClean="0"/>
              <a:t>Freedom of the individual from social customs and norms – the “romantic hero” is a rebel</a:t>
            </a:r>
            <a:endParaRPr lang="en-CA" dirty="0"/>
          </a:p>
        </p:txBody>
      </p:sp>
      <p:pic>
        <p:nvPicPr>
          <p:cNvPr id="1030" name="Picture 6" descr="Image result for romanticis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5402" y="2421228"/>
            <a:ext cx="4462530" cy="35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8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Romantic view</a:t>
            </a:r>
            <a:endParaRPr lang="en-CA" dirty="0"/>
          </a:p>
        </p:txBody>
      </p:sp>
      <p:sp>
        <p:nvSpPr>
          <p:cNvPr id="3" name="Content Placeholder 2"/>
          <p:cNvSpPr>
            <a:spLocks noGrp="1"/>
          </p:cNvSpPr>
          <p:nvPr>
            <p:ph idx="1"/>
          </p:nvPr>
        </p:nvSpPr>
        <p:spPr/>
        <p:txBody>
          <a:bodyPr>
            <a:normAutofit/>
          </a:bodyPr>
          <a:lstStyle/>
          <a:p>
            <a:r>
              <a:rPr lang="en-CA" dirty="0" smtClean="0"/>
              <a:t>For me, these abandoned libraries evoke an emotional response. This my be because I am so passionate about libraries and to see one in ruin is heartbreaking. They are, of course, just a pile of forgotten books, yet I feel a passion and personal connection to them, illogical though that may be. They are random and unorganized yet represent so much human thought and labour. They have been rendered thus by human foibles, political or manmade, and are now victims of the same. The Romantic view is one born of passion, found beauty and personal response not hindered by convention. </a:t>
            </a:r>
            <a:endParaRPr lang="en-CA" dirty="0"/>
          </a:p>
        </p:txBody>
      </p:sp>
    </p:spTree>
    <p:extLst>
      <p:ext uri="{BB962C8B-B14F-4D97-AF65-F5344CB8AC3E}">
        <p14:creationId xmlns:p14="http://schemas.microsoft.com/office/powerpoint/2010/main" val="2385395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fontScale="92500"/>
          </a:bodyPr>
          <a:lstStyle/>
          <a:p>
            <a:pPr marL="0" indent="0">
              <a:buNone/>
            </a:pPr>
            <a:r>
              <a:rPr lang="en-CA" dirty="0"/>
              <a:t>"Chapter 11 File: Eleven Eerie Closed &amp; Abandoned Libraries." </a:t>
            </a:r>
            <a:r>
              <a:rPr lang="en-CA" i="1" dirty="0" err="1"/>
              <a:t>WebUrbanist</a:t>
            </a:r>
            <a:r>
              <a:rPr lang="en-CA" dirty="0"/>
              <a:t>. </a:t>
            </a:r>
            <a:r>
              <a:rPr lang="en-CA" dirty="0" err="1"/>
              <a:t>N.p</a:t>
            </a:r>
            <a:r>
              <a:rPr lang="en-CA" dirty="0"/>
              <a:t>., 2017. Web. 16 Oct. 2017.</a:t>
            </a:r>
          </a:p>
          <a:p>
            <a:pPr marL="0" indent="0">
              <a:buNone/>
            </a:pPr>
            <a:r>
              <a:rPr lang="en-CA" dirty="0"/>
              <a:t>Kelley, Claire. "The Heartbreaking Tale Of The Detroit Public Library's Mark Twain Branch » </a:t>
            </a:r>
            <a:r>
              <a:rPr lang="en-CA" dirty="0" err="1"/>
              <a:t>Mobylives</a:t>
            </a:r>
            <a:r>
              <a:rPr lang="en-CA" dirty="0"/>
              <a:t>." </a:t>
            </a:r>
            <a:r>
              <a:rPr lang="en-CA" i="1" dirty="0"/>
              <a:t>Melville House Books</a:t>
            </a:r>
            <a:r>
              <a:rPr lang="en-CA" dirty="0"/>
              <a:t>. </a:t>
            </a:r>
            <a:r>
              <a:rPr lang="en-CA" dirty="0" err="1"/>
              <a:t>N.p</a:t>
            </a:r>
            <a:r>
              <a:rPr lang="en-CA" dirty="0"/>
              <a:t>., 2017. Web. 16 Oct. 2017.</a:t>
            </a:r>
          </a:p>
          <a:p>
            <a:pPr marL="0" indent="0" fontAlgn="base">
              <a:buNone/>
            </a:pPr>
            <a:r>
              <a:rPr lang="en-CA" dirty="0" err="1"/>
              <a:t>Lipking</a:t>
            </a:r>
            <a:r>
              <a:rPr lang="en-CA" dirty="0"/>
              <a:t>, Lawrence. "Romanticism." </a:t>
            </a:r>
            <a:r>
              <a:rPr lang="en-CA" i="1" dirty="0"/>
              <a:t>World Book Student</a:t>
            </a:r>
            <a:r>
              <a:rPr lang="en-CA" dirty="0"/>
              <a:t>, World Book, 2017, www.worldbookonline.com/student/article?id=ar474260. Accessed 16 Oct. 2017</a:t>
            </a:r>
            <a:r>
              <a:rPr lang="en-CA" dirty="0" smtClean="0"/>
              <a:t>.</a:t>
            </a:r>
            <a:r>
              <a:rPr lang="en-CA" dirty="0"/>
              <a:t> </a:t>
            </a:r>
          </a:p>
          <a:p>
            <a:pPr marL="0" indent="0">
              <a:buNone/>
            </a:pPr>
            <a:r>
              <a:rPr lang="en-CA" dirty="0"/>
              <a:t>"The Abandoned City Of Pripyat." </a:t>
            </a:r>
            <a:r>
              <a:rPr lang="en-CA" i="1" dirty="0"/>
              <a:t>The Long Shadow of Chernobyl</a:t>
            </a:r>
            <a:r>
              <a:rPr lang="en-CA" dirty="0"/>
              <a:t>. </a:t>
            </a:r>
            <a:r>
              <a:rPr lang="en-CA" dirty="0" err="1"/>
              <a:t>N.p</a:t>
            </a:r>
            <a:r>
              <a:rPr lang="en-CA" dirty="0"/>
              <a:t>., 2017. Web. 16 Oct. 2017.</a:t>
            </a:r>
          </a:p>
          <a:p>
            <a:endParaRPr lang="en-CA" dirty="0"/>
          </a:p>
        </p:txBody>
      </p:sp>
    </p:spTree>
    <p:extLst>
      <p:ext uri="{BB962C8B-B14F-4D97-AF65-F5344CB8AC3E}">
        <p14:creationId xmlns:p14="http://schemas.microsoft.com/office/powerpoint/2010/main" val="2548375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the difference</a:t>
            </a:r>
            <a:endParaRPr lang="en-CA" dirty="0"/>
          </a:p>
        </p:txBody>
      </p:sp>
      <p:sp>
        <p:nvSpPr>
          <p:cNvPr id="3" name="Text Placeholder 2"/>
          <p:cNvSpPr>
            <a:spLocks noGrp="1"/>
          </p:cNvSpPr>
          <p:nvPr>
            <p:ph type="body" idx="1"/>
          </p:nvPr>
        </p:nvSpPr>
        <p:spPr/>
        <p:txBody>
          <a:bodyPr/>
          <a:lstStyle/>
          <a:p>
            <a:r>
              <a:rPr lang="en-CA" b="1" dirty="0" smtClean="0"/>
              <a:t>Research Project</a:t>
            </a:r>
            <a:endParaRPr lang="en-CA" b="1" dirty="0"/>
          </a:p>
        </p:txBody>
      </p:sp>
      <p:sp>
        <p:nvSpPr>
          <p:cNvPr id="4" name="Content Placeholder 3"/>
          <p:cNvSpPr>
            <a:spLocks noGrp="1"/>
          </p:cNvSpPr>
          <p:nvPr>
            <p:ph sz="half" idx="2"/>
          </p:nvPr>
        </p:nvSpPr>
        <p:spPr/>
        <p:txBody>
          <a:bodyPr>
            <a:normAutofit/>
          </a:bodyPr>
          <a:lstStyle/>
          <a:p>
            <a:r>
              <a:rPr lang="en-US" dirty="0" smtClean="0"/>
              <a:t>Research reads like a list</a:t>
            </a:r>
          </a:p>
          <a:p>
            <a:r>
              <a:rPr lang="en-US" dirty="0" smtClean="0"/>
              <a:t>Some analysis and synthesis</a:t>
            </a:r>
          </a:p>
          <a:p>
            <a:r>
              <a:rPr lang="en-US" dirty="0" smtClean="0"/>
              <a:t>No personal connection</a:t>
            </a:r>
          </a:p>
          <a:p>
            <a:r>
              <a:rPr lang="en-US" dirty="0" smtClean="0"/>
              <a:t>Emphasis on the product</a:t>
            </a:r>
          </a:p>
          <a:p>
            <a:pPr marL="0" indent="0">
              <a:buNone/>
            </a:pPr>
            <a:endParaRPr lang="en-CA" dirty="0" smtClean="0"/>
          </a:p>
        </p:txBody>
      </p:sp>
      <p:sp>
        <p:nvSpPr>
          <p:cNvPr id="5" name="Text Placeholder 4"/>
          <p:cNvSpPr>
            <a:spLocks noGrp="1"/>
          </p:cNvSpPr>
          <p:nvPr>
            <p:ph type="body" sz="quarter" idx="3"/>
          </p:nvPr>
        </p:nvSpPr>
        <p:spPr/>
        <p:txBody>
          <a:bodyPr/>
          <a:lstStyle/>
          <a:p>
            <a:r>
              <a:rPr lang="en-CA" b="1" dirty="0" smtClean="0"/>
              <a:t>Inquiry Project</a:t>
            </a:r>
            <a:endParaRPr lang="en-CA" b="1" dirty="0"/>
          </a:p>
        </p:txBody>
      </p:sp>
      <p:sp>
        <p:nvSpPr>
          <p:cNvPr id="6" name="Content Placeholder 5"/>
          <p:cNvSpPr>
            <a:spLocks noGrp="1"/>
          </p:cNvSpPr>
          <p:nvPr>
            <p:ph sz="quarter" idx="4"/>
          </p:nvPr>
        </p:nvSpPr>
        <p:spPr/>
        <p:txBody>
          <a:bodyPr>
            <a:normAutofit lnSpcReduction="10000"/>
          </a:bodyPr>
          <a:lstStyle/>
          <a:p>
            <a:r>
              <a:rPr lang="en-US" dirty="0"/>
              <a:t>Content </a:t>
            </a:r>
            <a:r>
              <a:rPr lang="en-US" dirty="0" smtClean="0"/>
              <a:t>leads to personal reflection and approach</a:t>
            </a:r>
            <a:endParaRPr lang="en-US" dirty="0"/>
          </a:p>
          <a:p>
            <a:r>
              <a:rPr lang="en-US" dirty="0"/>
              <a:t>Personal desire to know more</a:t>
            </a:r>
          </a:p>
          <a:p>
            <a:r>
              <a:rPr lang="en-US" dirty="0"/>
              <a:t>Driving question created by you</a:t>
            </a:r>
          </a:p>
          <a:p>
            <a:r>
              <a:rPr lang="en-US" dirty="0" smtClean="0"/>
              <a:t>Innovative/personal </a:t>
            </a:r>
            <a:r>
              <a:rPr lang="en-US" dirty="0"/>
              <a:t>approach to research</a:t>
            </a:r>
          </a:p>
          <a:p>
            <a:endParaRPr lang="en-CA" dirty="0"/>
          </a:p>
        </p:txBody>
      </p:sp>
    </p:spTree>
    <p:extLst>
      <p:ext uri="{BB962C8B-B14F-4D97-AF65-F5344CB8AC3E}">
        <p14:creationId xmlns:p14="http://schemas.microsoft.com/office/powerpoint/2010/main" val="4202010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the difference</a:t>
            </a:r>
            <a:endParaRPr lang="en-CA" dirty="0"/>
          </a:p>
        </p:txBody>
      </p:sp>
      <p:sp>
        <p:nvSpPr>
          <p:cNvPr id="3" name="Text Placeholder 2"/>
          <p:cNvSpPr>
            <a:spLocks noGrp="1"/>
          </p:cNvSpPr>
          <p:nvPr>
            <p:ph type="body" idx="1"/>
          </p:nvPr>
        </p:nvSpPr>
        <p:spPr/>
        <p:txBody>
          <a:bodyPr/>
          <a:lstStyle/>
          <a:p>
            <a:r>
              <a:rPr lang="en-CA" b="1" dirty="0" smtClean="0"/>
              <a:t>Research Project</a:t>
            </a:r>
            <a:endParaRPr lang="en-CA" b="1" dirty="0"/>
          </a:p>
        </p:txBody>
      </p:sp>
      <p:sp>
        <p:nvSpPr>
          <p:cNvPr id="4" name="Content Placeholder 3"/>
          <p:cNvSpPr>
            <a:spLocks noGrp="1"/>
          </p:cNvSpPr>
          <p:nvPr>
            <p:ph sz="half" idx="2"/>
          </p:nvPr>
        </p:nvSpPr>
        <p:spPr/>
        <p:txBody>
          <a:bodyPr>
            <a:normAutofit fontScale="62500" lnSpcReduction="20000"/>
          </a:bodyPr>
          <a:lstStyle/>
          <a:p>
            <a:r>
              <a:rPr lang="en-US" dirty="0"/>
              <a:t>Project at the end of a unit</a:t>
            </a:r>
          </a:p>
          <a:p>
            <a:r>
              <a:rPr lang="en-US" dirty="0"/>
              <a:t>Teacher driven to show understanding of content</a:t>
            </a:r>
          </a:p>
          <a:p>
            <a:r>
              <a:rPr lang="en-US" dirty="0"/>
              <a:t>Teacher gives you the question</a:t>
            </a:r>
          </a:p>
          <a:p>
            <a:r>
              <a:rPr lang="en-US" dirty="0"/>
              <a:t>Limited choice</a:t>
            </a:r>
          </a:p>
          <a:p>
            <a:r>
              <a:rPr lang="en-US" dirty="0"/>
              <a:t>Poster? Essay? </a:t>
            </a:r>
            <a:r>
              <a:rPr lang="en-US" dirty="0" err="1"/>
              <a:t>Powerpoint</a:t>
            </a:r>
            <a:r>
              <a:rPr lang="en-US" dirty="0"/>
              <a:t>?</a:t>
            </a:r>
          </a:p>
          <a:p>
            <a:r>
              <a:rPr lang="en-US" dirty="0"/>
              <a:t>Take notes, create a product</a:t>
            </a:r>
          </a:p>
          <a:p>
            <a:r>
              <a:rPr lang="en-US" dirty="0"/>
              <a:t>Emphasis on the product</a:t>
            </a:r>
          </a:p>
          <a:p>
            <a:r>
              <a:rPr lang="en-US" dirty="0"/>
              <a:t>Viewed by teacher and maybe classmates</a:t>
            </a:r>
          </a:p>
          <a:p>
            <a:endParaRPr lang="en-CA" dirty="0" smtClean="0"/>
          </a:p>
        </p:txBody>
      </p:sp>
      <p:sp>
        <p:nvSpPr>
          <p:cNvPr id="5" name="Text Placeholder 4"/>
          <p:cNvSpPr>
            <a:spLocks noGrp="1"/>
          </p:cNvSpPr>
          <p:nvPr>
            <p:ph type="body" sz="quarter" idx="3"/>
          </p:nvPr>
        </p:nvSpPr>
        <p:spPr/>
        <p:txBody>
          <a:bodyPr/>
          <a:lstStyle/>
          <a:p>
            <a:r>
              <a:rPr lang="en-CA" b="1" dirty="0" smtClean="0"/>
              <a:t>Inquiry Project</a:t>
            </a:r>
            <a:endParaRPr lang="en-CA" b="1" dirty="0"/>
          </a:p>
        </p:txBody>
      </p:sp>
      <p:sp>
        <p:nvSpPr>
          <p:cNvPr id="6" name="Content Placeholder 5"/>
          <p:cNvSpPr>
            <a:spLocks noGrp="1"/>
          </p:cNvSpPr>
          <p:nvPr>
            <p:ph sz="quarter" idx="4"/>
          </p:nvPr>
        </p:nvSpPr>
        <p:spPr/>
        <p:txBody>
          <a:bodyPr>
            <a:normAutofit fontScale="62500" lnSpcReduction="20000"/>
          </a:bodyPr>
          <a:lstStyle/>
          <a:p>
            <a:r>
              <a:rPr lang="en-US" dirty="0"/>
              <a:t>Content knowledge leading to deeper investigation</a:t>
            </a:r>
          </a:p>
          <a:p>
            <a:r>
              <a:rPr lang="en-US" dirty="0"/>
              <a:t>Personal desire to know more</a:t>
            </a:r>
          </a:p>
          <a:p>
            <a:r>
              <a:rPr lang="en-US" dirty="0"/>
              <a:t>Driving question created by you</a:t>
            </a:r>
          </a:p>
          <a:p>
            <a:r>
              <a:rPr lang="en-US" dirty="0"/>
              <a:t>Student voice and choice</a:t>
            </a:r>
          </a:p>
          <a:p>
            <a:r>
              <a:rPr lang="en-US" dirty="0"/>
              <a:t>21</a:t>
            </a:r>
            <a:r>
              <a:rPr lang="en-US" baseline="30000" dirty="0"/>
              <a:t>st</a:t>
            </a:r>
            <a:r>
              <a:rPr lang="en-US" dirty="0"/>
              <a:t> century skills</a:t>
            </a:r>
          </a:p>
          <a:p>
            <a:r>
              <a:rPr lang="en-US" dirty="0" smtClean="0"/>
              <a:t>Innovative/personal </a:t>
            </a:r>
            <a:r>
              <a:rPr lang="en-US" dirty="0"/>
              <a:t>approach to research</a:t>
            </a:r>
          </a:p>
          <a:p>
            <a:r>
              <a:rPr lang="en-US" dirty="0"/>
              <a:t>Emphasis on the process – feedback &amp; revision</a:t>
            </a:r>
          </a:p>
          <a:p>
            <a:r>
              <a:rPr lang="en-US" dirty="0"/>
              <a:t>Publically shared</a:t>
            </a:r>
          </a:p>
          <a:p>
            <a:endParaRPr lang="en-CA" dirty="0"/>
          </a:p>
        </p:txBody>
      </p:sp>
    </p:spTree>
    <p:extLst>
      <p:ext uri="{BB962C8B-B14F-4D97-AF65-F5344CB8AC3E}">
        <p14:creationId xmlns:p14="http://schemas.microsoft.com/office/powerpoint/2010/main" val="250021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projects to compare</a:t>
            </a:r>
            <a:endParaRPr lang="en-CA" dirty="0"/>
          </a:p>
        </p:txBody>
      </p:sp>
      <p:sp>
        <p:nvSpPr>
          <p:cNvPr id="3" name="Text Placeholder 2"/>
          <p:cNvSpPr>
            <a:spLocks noGrp="1"/>
          </p:cNvSpPr>
          <p:nvPr>
            <p:ph type="body" idx="1"/>
          </p:nvPr>
        </p:nvSpPr>
        <p:spPr/>
        <p:txBody>
          <a:bodyPr/>
          <a:lstStyle/>
          <a:p>
            <a:r>
              <a:rPr lang="en-CA" sz="2000" b="1" dirty="0" smtClean="0"/>
              <a:t>Abandoned Libraries Research Project</a:t>
            </a:r>
            <a:endParaRPr lang="en-CA" sz="2000" b="1" dirty="0"/>
          </a:p>
        </p:txBody>
      </p:sp>
      <p:sp>
        <p:nvSpPr>
          <p:cNvPr id="5" name="Text Placeholder 4"/>
          <p:cNvSpPr>
            <a:spLocks noGrp="1"/>
          </p:cNvSpPr>
          <p:nvPr>
            <p:ph type="body" sz="quarter" idx="3"/>
          </p:nvPr>
        </p:nvSpPr>
        <p:spPr/>
        <p:txBody>
          <a:bodyPr/>
          <a:lstStyle/>
          <a:p>
            <a:r>
              <a:rPr lang="en-CA" sz="2000" b="1" dirty="0" smtClean="0"/>
              <a:t>Abandoned Libraries Inquiry Project</a:t>
            </a:r>
            <a:endParaRPr lang="en-CA" sz="2000" b="1" dirty="0"/>
          </a:p>
        </p:txBody>
      </p:sp>
      <p:pic>
        <p:nvPicPr>
          <p:cNvPr id="2050" name="Picture 2" descr="Image result for romanticism"/>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006107" y="3342589"/>
            <a:ext cx="3219718" cy="25553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ook, Read, Old, Literature, Pag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777284" y="3481213"/>
            <a:ext cx="3625931" cy="208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98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Abandoned Libraries – a Research Project</a:t>
            </a:r>
            <a:endParaRPr lang="en-CA" dirty="0"/>
          </a:p>
        </p:txBody>
      </p:sp>
      <p:sp>
        <p:nvSpPr>
          <p:cNvPr id="3" name="Content Placeholder 2"/>
          <p:cNvSpPr>
            <a:spLocks noGrp="1"/>
          </p:cNvSpPr>
          <p:nvPr>
            <p:ph idx="1"/>
          </p:nvPr>
        </p:nvSpPr>
        <p:spPr/>
        <p:txBody>
          <a:bodyPr>
            <a:normAutofit/>
          </a:bodyPr>
          <a:lstStyle/>
          <a:p>
            <a:r>
              <a:rPr lang="en-CA" sz="3200" dirty="0" smtClean="0"/>
              <a:t>Libraries have existed, historians estimate, for around 4000 years! During that long and distinguished history many have come and gone. The images left behind are sometimes haunting and somewhat sad. </a:t>
            </a:r>
          </a:p>
          <a:p>
            <a:r>
              <a:rPr lang="en-CA" sz="3200" b="1" dirty="0" smtClean="0"/>
              <a:t>Why have these libraries been abandoned and what might their demise tell us about changing times?</a:t>
            </a:r>
            <a:endParaRPr lang="en-CA" sz="3200" b="1" dirty="0"/>
          </a:p>
        </p:txBody>
      </p:sp>
    </p:spTree>
    <p:extLst>
      <p:ext uri="{BB962C8B-B14F-4D97-AF65-F5344CB8AC3E}">
        <p14:creationId xmlns:p14="http://schemas.microsoft.com/office/powerpoint/2010/main" val="1186405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 Twain Branch, Detroit Public Library</a:t>
            </a:r>
            <a:endParaRPr lang="en-CA" dirty="0"/>
          </a:p>
        </p:txBody>
      </p:sp>
      <p:sp>
        <p:nvSpPr>
          <p:cNvPr id="4" name="Content Placeholder 3"/>
          <p:cNvSpPr>
            <a:spLocks noGrp="1"/>
          </p:cNvSpPr>
          <p:nvPr>
            <p:ph sz="half" idx="2"/>
          </p:nvPr>
        </p:nvSpPr>
        <p:spPr/>
        <p:txBody>
          <a:bodyPr>
            <a:normAutofit fontScale="85000" lnSpcReduction="20000"/>
          </a:bodyPr>
          <a:lstStyle/>
          <a:p>
            <a:r>
              <a:rPr lang="en-CA" dirty="0" smtClean="0"/>
              <a:t>First opened in 1940, the Mark Twain Branch of the Detroit Public Library was a beautiful example of arts and crafts style architecture, designed by </a:t>
            </a:r>
            <a:r>
              <a:rPr lang="en-CA" dirty="0" err="1" smtClean="0"/>
              <a:t>Wirt</a:t>
            </a:r>
            <a:r>
              <a:rPr lang="en-CA" dirty="0" smtClean="0"/>
              <a:t> C. Rowland.</a:t>
            </a:r>
          </a:p>
          <a:p>
            <a:r>
              <a:rPr lang="en-CA" dirty="0" smtClean="0"/>
              <a:t>When Detroit began experiencing major financial difficulties in the 1990s, library opening hours were limited to 2 days a week.</a:t>
            </a:r>
          </a:p>
          <a:p>
            <a:r>
              <a:rPr lang="en-CA" dirty="0" smtClean="0"/>
              <a:t>Funding from the state to upgrade and maintain the building was never spent, and the library closed permanently in 2011.</a:t>
            </a:r>
            <a:endParaRPr lang="en-CA" dirty="0"/>
          </a:p>
        </p:txBody>
      </p:sp>
      <p:pic>
        <p:nvPicPr>
          <p:cNvPr id="5" name="Content Placeholder 4" descr="http://editorial.designtaxi.com/news-abandonlibrary1510/1.pn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1528" y="2560320"/>
            <a:ext cx="3425780" cy="3621539"/>
          </a:xfrm>
          <a:prstGeom prst="rect">
            <a:avLst/>
          </a:prstGeom>
          <a:noFill/>
          <a:ln>
            <a:noFill/>
          </a:ln>
        </p:spPr>
      </p:pic>
    </p:spTree>
    <p:extLst>
      <p:ext uri="{BB962C8B-B14F-4D97-AF65-F5344CB8AC3E}">
        <p14:creationId xmlns:p14="http://schemas.microsoft.com/office/powerpoint/2010/main" val="303070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Pripyat School Library, Soviet Union</a:t>
            </a:r>
            <a:endParaRPr lang="en-CA" dirty="0"/>
          </a:p>
        </p:txBody>
      </p:sp>
      <p:sp>
        <p:nvSpPr>
          <p:cNvPr id="4" name="Content Placeholder 3"/>
          <p:cNvSpPr>
            <a:spLocks noGrp="1"/>
          </p:cNvSpPr>
          <p:nvPr>
            <p:ph sz="half" idx="2"/>
          </p:nvPr>
        </p:nvSpPr>
        <p:spPr/>
        <p:txBody>
          <a:bodyPr>
            <a:normAutofit fontScale="92500" lnSpcReduction="20000"/>
          </a:bodyPr>
          <a:lstStyle/>
          <a:p>
            <a:r>
              <a:rPr lang="en-CA" dirty="0" smtClean="0"/>
              <a:t>On April 26, 1986 the reactor at the Chernobyl nuclear power plant suffered a catastrophic break down resulting in the release of radiation into the air.</a:t>
            </a:r>
          </a:p>
          <a:p>
            <a:r>
              <a:rPr lang="en-CA" dirty="0" smtClean="0"/>
              <a:t>3 kilometers away was the city of Pripyat which has been abandoned ever since as it is unsafe to inhabit.</a:t>
            </a:r>
          </a:p>
          <a:p>
            <a:r>
              <a:rPr lang="en-CA" dirty="0" smtClean="0"/>
              <a:t>This is the decaying local school library.</a:t>
            </a:r>
            <a:endParaRPr lang="en-CA" dirty="0"/>
          </a:p>
        </p:txBody>
      </p:sp>
      <p:pic>
        <p:nvPicPr>
          <p:cNvPr id="1026" name="Picture 2" descr="Books rot in a former school library in the ghost town of Pripya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8575" y="2640610"/>
            <a:ext cx="4718050" cy="314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09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746" y="969253"/>
            <a:ext cx="9601196" cy="1303867"/>
          </a:xfrm>
        </p:spPr>
        <p:txBody>
          <a:bodyPr>
            <a:normAutofit/>
          </a:bodyPr>
          <a:lstStyle/>
          <a:p>
            <a:r>
              <a:rPr lang="en-CA" dirty="0" smtClean="0"/>
              <a:t>Cass Technical High School, Detroit</a:t>
            </a:r>
            <a:endParaRPr lang="en-CA" dirty="0"/>
          </a:p>
        </p:txBody>
      </p:sp>
      <p:sp>
        <p:nvSpPr>
          <p:cNvPr id="4" name="Content Placeholder 3"/>
          <p:cNvSpPr>
            <a:spLocks noGrp="1"/>
          </p:cNvSpPr>
          <p:nvPr>
            <p:ph sz="half" idx="2"/>
          </p:nvPr>
        </p:nvSpPr>
        <p:spPr/>
        <p:txBody>
          <a:bodyPr>
            <a:normAutofit fontScale="92500" lnSpcReduction="10000"/>
          </a:bodyPr>
          <a:lstStyle/>
          <a:p>
            <a:r>
              <a:rPr lang="en-CA" dirty="0" smtClean="0"/>
              <a:t>First opened in 1917, this high school was once the largest in Michigan, with 4200 students!</a:t>
            </a:r>
          </a:p>
          <a:p>
            <a:r>
              <a:rPr lang="en-CA" dirty="0" smtClean="0"/>
              <a:t>Diana Ross attended the school.</a:t>
            </a:r>
          </a:p>
          <a:p>
            <a:r>
              <a:rPr lang="en-CA" dirty="0" smtClean="0"/>
              <a:t>The old building needed to be replaced, and in 2005 the school was moved to a new location.</a:t>
            </a:r>
          </a:p>
          <a:p>
            <a:r>
              <a:rPr lang="en-CA" dirty="0" smtClean="0"/>
              <a:t>Beautiful “then and now” images of the library are especially haunting.</a:t>
            </a:r>
            <a:endParaRPr lang="en-CA" dirty="0"/>
          </a:p>
        </p:txBody>
      </p:sp>
      <p:pic>
        <p:nvPicPr>
          <p:cNvPr id="5" name="Content Placeholder 4" descr="abandoned library 1d"/>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28750" y="2734469"/>
            <a:ext cx="4457700" cy="2962275"/>
          </a:xfrm>
          <a:prstGeom prst="rect">
            <a:avLst/>
          </a:prstGeom>
          <a:noFill/>
          <a:ln>
            <a:noFill/>
          </a:ln>
        </p:spPr>
      </p:pic>
    </p:spTree>
    <p:extLst>
      <p:ext uri="{BB962C8B-B14F-4D97-AF65-F5344CB8AC3E}">
        <p14:creationId xmlns:p14="http://schemas.microsoft.com/office/powerpoint/2010/main" val="83619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Libraries come and go…for many reasons</a:t>
            </a:r>
            <a:endParaRPr lang="en-CA" dirty="0"/>
          </a:p>
        </p:txBody>
      </p:sp>
      <p:sp>
        <p:nvSpPr>
          <p:cNvPr id="3" name="Content Placeholder 2"/>
          <p:cNvSpPr>
            <a:spLocks noGrp="1"/>
          </p:cNvSpPr>
          <p:nvPr>
            <p:ph idx="1"/>
          </p:nvPr>
        </p:nvSpPr>
        <p:spPr/>
        <p:txBody>
          <a:bodyPr>
            <a:normAutofit/>
          </a:bodyPr>
          <a:lstStyle/>
          <a:p>
            <a:r>
              <a:rPr lang="en-CA" sz="3200" dirty="0" smtClean="0"/>
              <a:t>These three examples of abandoned libraries reflect some of the many reasons why libraries both exist and cease to exist. The changing fortunes of a city, disasters (manmade or natural), and the changing times may all affect the fortune of the library. </a:t>
            </a:r>
            <a:endParaRPr lang="en-CA" sz="3200" dirty="0"/>
          </a:p>
        </p:txBody>
      </p:sp>
    </p:spTree>
    <p:extLst>
      <p:ext uri="{BB962C8B-B14F-4D97-AF65-F5344CB8AC3E}">
        <p14:creationId xmlns:p14="http://schemas.microsoft.com/office/powerpoint/2010/main" val="38636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r>
              <a:rPr lang="en-CA" dirty="0" smtClean="0"/>
              <a:t>"</a:t>
            </a:r>
            <a:r>
              <a:rPr lang="en-CA" dirty="0"/>
              <a:t>Chapter 11 File: Eleven Eerie Closed &amp; Abandoned Libraries." </a:t>
            </a:r>
            <a:r>
              <a:rPr lang="en-CA" i="1" dirty="0" err="1"/>
              <a:t>WebUrbanist</a:t>
            </a:r>
            <a:r>
              <a:rPr lang="en-CA" dirty="0"/>
              <a:t>. </a:t>
            </a:r>
            <a:r>
              <a:rPr lang="en-CA" dirty="0" err="1"/>
              <a:t>N.p</a:t>
            </a:r>
            <a:r>
              <a:rPr lang="en-CA" dirty="0"/>
              <a:t>., 2017. Web. 16 Oct. 2017.</a:t>
            </a:r>
          </a:p>
          <a:p>
            <a:r>
              <a:rPr lang="en-CA" dirty="0"/>
              <a:t>Kelley, Claire. "The Heartbreaking Tale Of The Detroit Public Library's Mark Twain Branch » </a:t>
            </a:r>
            <a:r>
              <a:rPr lang="en-CA" dirty="0" err="1"/>
              <a:t>Mobylives</a:t>
            </a:r>
            <a:r>
              <a:rPr lang="en-CA" dirty="0"/>
              <a:t>." </a:t>
            </a:r>
            <a:r>
              <a:rPr lang="en-CA" i="1" dirty="0"/>
              <a:t>Melville House Books</a:t>
            </a:r>
            <a:r>
              <a:rPr lang="en-CA" dirty="0"/>
              <a:t>. </a:t>
            </a:r>
            <a:r>
              <a:rPr lang="en-CA" dirty="0" err="1"/>
              <a:t>N.p</a:t>
            </a:r>
            <a:r>
              <a:rPr lang="en-CA" dirty="0"/>
              <a:t>., 2017. Web. 16 Oct. 2017.</a:t>
            </a:r>
          </a:p>
          <a:p>
            <a:r>
              <a:rPr lang="en-CA" dirty="0"/>
              <a:t>"The Abandoned City Of Pripyat." </a:t>
            </a:r>
            <a:r>
              <a:rPr lang="en-CA" i="1" dirty="0"/>
              <a:t>The Long Shadow of Chernobyl</a:t>
            </a:r>
            <a:r>
              <a:rPr lang="en-CA" dirty="0"/>
              <a:t>. </a:t>
            </a:r>
            <a:r>
              <a:rPr lang="en-CA" dirty="0" err="1"/>
              <a:t>N.p</a:t>
            </a:r>
            <a:r>
              <a:rPr lang="en-CA" dirty="0"/>
              <a:t>., 2017. Web. 16 Oct. 2017.</a:t>
            </a:r>
          </a:p>
          <a:p>
            <a:endParaRPr lang="en-CA" dirty="0"/>
          </a:p>
        </p:txBody>
      </p:sp>
    </p:spTree>
    <p:extLst>
      <p:ext uri="{BB962C8B-B14F-4D97-AF65-F5344CB8AC3E}">
        <p14:creationId xmlns:p14="http://schemas.microsoft.com/office/powerpoint/2010/main" val="3788828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210</TotalTime>
  <Words>1070</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Research Projects vs Inquiry Projects</vt:lpstr>
      <vt:lpstr>What’s the difference</vt:lpstr>
      <vt:lpstr>Two projects to compare</vt:lpstr>
      <vt:lpstr>Abandoned Libraries – a Research Project</vt:lpstr>
      <vt:lpstr>Mark Twain Branch, Detroit Public Library</vt:lpstr>
      <vt:lpstr>Pripyat School Library, Soviet Union</vt:lpstr>
      <vt:lpstr>Cass Technical High School, Detroit</vt:lpstr>
      <vt:lpstr>Libraries come and go…for many reasons</vt:lpstr>
      <vt:lpstr>References</vt:lpstr>
      <vt:lpstr>Abandoned Libraries – An Inquiry Project</vt:lpstr>
      <vt:lpstr>Mark Twain Branch, Detroit Public Library</vt:lpstr>
      <vt:lpstr>Pripyat School Library, Soviet Union</vt:lpstr>
      <vt:lpstr>Cass Technical High School, Detroit</vt:lpstr>
      <vt:lpstr>Libraries come and go…for many reasons</vt:lpstr>
      <vt:lpstr>What is Romanticism</vt:lpstr>
      <vt:lpstr>A Romantic view</vt:lpstr>
      <vt:lpstr>References</vt:lpstr>
      <vt:lpstr>What’s the difference</vt:lpstr>
    </vt:vector>
  </TitlesOfParts>
  <Company>School District #36 (Surrey)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Projects vs Inquiry Projects</dc:title>
  <dc:creator>Martha Cameron</dc:creator>
  <cp:lastModifiedBy>Martha Cameron</cp:lastModifiedBy>
  <cp:revision>17</cp:revision>
  <dcterms:created xsi:type="dcterms:W3CDTF">2017-10-16T15:51:27Z</dcterms:created>
  <dcterms:modified xsi:type="dcterms:W3CDTF">2017-10-16T21:38:34Z</dcterms:modified>
</cp:coreProperties>
</file>