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6" r:id="rId1"/>
  </p:sldMasterIdLst>
  <p:sldIdLst>
    <p:sldId id="256" r:id="rId2"/>
    <p:sldId id="275" r:id="rId3"/>
    <p:sldId id="257" r:id="rId4"/>
    <p:sldId id="259" r:id="rId5"/>
    <p:sldId id="260" r:id="rId6"/>
    <p:sldId id="258" r:id="rId7"/>
    <p:sldId id="272" r:id="rId8"/>
    <p:sldId id="261" r:id="rId9"/>
    <p:sldId id="269" r:id="rId10"/>
    <p:sldId id="273" r:id="rId11"/>
    <p:sldId id="262" r:id="rId12"/>
    <p:sldId id="274" r:id="rId13"/>
    <p:sldId id="263" r:id="rId14"/>
    <p:sldId id="264" r:id="rId15"/>
    <p:sldId id="270" r:id="rId16"/>
    <p:sldId id="271" r:id="rId17"/>
    <p:sldId id="265" r:id="rId18"/>
    <p:sldId id="266" r:id="rId19"/>
    <p:sldId id="267" r:id="rId20"/>
    <p:sldId id="276"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p:cViewPr varScale="1">
        <p:scale>
          <a:sx n="75" d="100"/>
          <a:sy n="75" d="100"/>
        </p:scale>
        <p:origin x="7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1F092BF-ED94-41A8-AE32-2F48FF15A5B9}" type="datetimeFigureOut">
              <a:rPr lang="en-US" smtClean="0"/>
              <a:t>1/10/2018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66AD398-698E-4D7C-984D-EBAFD96624E3}" type="slidenum">
              <a:rPr lang="en-US" smtClean="0"/>
              <a:t>‹#›</a:t>
            </a:fld>
            <a:endParaRPr lang="en-US"/>
          </a:p>
        </p:txBody>
      </p:sp>
    </p:spTree>
    <p:extLst>
      <p:ext uri="{BB962C8B-B14F-4D97-AF65-F5344CB8AC3E}">
        <p14:creationId xmlns:p14="http://schemas.microsoft.com/office/powerpoint/2010/main" val="41512532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092BF-ED94-41A8-AE32-2F48FF15A5B9}"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AD398-698E-4D7C-984D-EBAFD96624E3}"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128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092BF-ED94-41A8-AE32-2F48FF15A5B9}"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AD398-698E-4D7C-984D-EBAFD96624E3}"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618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092BF-ED94-41A8-AE32-2F48FF15A5B9}"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AD398-698E-4D7C-984D-EBAFD96624E3}"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396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092BF-ED94-41A8-AE32-2F48FF15A5B9}"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AD398-698E-4D7C-984D-EBAFD96624E3}"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180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F092BF-ED94-41A8-AE32-2F48FF15A5B9}"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AD398-698E-4D7C-984D-EBAFD96624E3}"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720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F092BF-ED94-41A8-AE32-2F48FF15A5B9}"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AD398-698E-4D7C-984D-EBAFD96624E3}" type="slidenum">
              <a:rPr lang="en-US" smtClean="0"/>
              <a:t>‹#›</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509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F092BF-ED94-41A8-AE32-2F48FF15A5B9}"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AD398-698E-4D7C-984D-EBAFD96624E3}"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832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092BF-ED94-41A8-AE32-2F48FF15A5B9}"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AD398-698E-4D7C-984D-EBAFD96624E3}" type="slidenum">
              <a:rPr lang="en-US" smtClean="0"/>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28337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092BF-ED94-41A8-AE32-2F48FF15A5B9}"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AD398-698E-4D7C-984D-EBAFD96624E3}" type="slidenum">
              <a:rPr lang="en-US" smtClean="0"/>
              <a:t>‹#›</a:t>
            </a:fld>
            <a:endParaRPr lang="en-US"/>
          </a:p>
        </p:txBody>
      </p:sp>
    </p:spTree>
    <p:extLst>
      <p:ext uri="{BB962C8B-B14F-4D97-AF65-F5344CB8AC3E}">
        <p14:creationId xmlns:p14="http://schemas.microsoft.com/office/powerpoint/2010/main" val="21218836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092BF-ED94-41A8-AE32-2F48FF15A5B9}" type="datetimeFigureOut">
              <a:rPr lang="en-US" smtClean="0"/>
              <a:t>1/10/2018</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166AD398-698E-4D7C-984D-EBAFD96624E3}" type="slidenum">
              <a:rPr lang="en-US" smtClean="0"/>
              <a:t>‹#›</a:t>
            </a:fld>
            <a:endParaRPr lang="en-US"/>
          </a:p>
        </p:txBody>
      </p:sp>
    </p:spTree>
    <p:extLst>
      <p:ext uri="{BB962C8B-B14F-4D97-AF65-F5344CB8AC3E}">
        <p14:creationId xmlns:p14="http://schemas.microsoft.com/office/powerpoint/2010/main" val="154049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01F092BF-ED94-41A8-AE32-2F48FF15A5B9}" type="datetimeFigureOut">
              <a:rPr lang="en-US" smtClean="0"/>
              <a:t>1/10/2018</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166AD398-698E-4D7C-984D-EBAFD96624E3}" type="slidenum">
              <a:rPr lang="en-US" smtClean="0"/>
              <a:t>‹#›</a:t>
            </a:fld>
            <a:endParaRPr lang="en-US"/>
          </a:p>
        </p:txBody>
      </p:sp>
    </p:spTree>
    <p:extLst>
      <p:ext uri="{BB962C8B-B14F-4D97-AF65-F5344CB8AC3E}">
        <p14:creationId xmlns:p14="http://schemas.microsoft.com/office/powerpoint/2010/main" val="1962835615"/>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Inquiry Project</a:t>
            </a:r>
            <a:endParaRPr lang="en-US" dirty="0"/>
          </a:p>
        </p:txBody>
      </p:sp>
      <p:sp>
        <p:nvSpPr>
          <p:cNvPr id="3" name="Subtitle 2"/>
          <p:cNvSpPr>
            <a:spLocks noGrp="1"/>
          </p:cNvSpPr>
          <p:nvPr>
            <p:ph type="subTitle" idx="1"/>
          </p:nvPr>
        </p:nvSpPr>
        <p:spPr/>
        <p:txBody>
          <a:bodyPr/>
          <a:lstStyle/>
          <a:p>
            <a:r>
              <a:rPr lang="en-US" dirty="0" smtClean="0"/>
              <a:t>http://librarysupportedinquiry.weebly.com</a:t>
            </a:r>
            <a:endParaRPr lang="en-US" dirty="0"/>
          </a:p>
        </p:txBody>
      </p:sp>
    </p:spTree>
    <p:extLst>
      <p:ext uri="{BB962C8B-B14F-4D97-AF65-F5344CB8AC3E}">
        <p14:creationId xmlns:p14="http://schemas.microsoft.com/office/powerpoint/2010/main" val="3004178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0100" y="124146"/>
            <a:ext cx="5418137" cy="6733854"/>
          </a:xfrm>
          <a:prstGeom prst="rect">
            <a:avLst/>
          </a:prstGeom>
        </p:spPr>
      </p:pic>
    </p:spTree>
    <p:extLst>
      <p:ext uri="{BB962C8B-B14F-4D97-AF65-F5344CB8AC3E}">
        <p14:creationId xmlns:p14="http://schemas.microsoft.com/office/powerpoint/2010/main" val="1813732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Information: Take Notes,  Summarize</a:t>
            </a:r>
            <a:r>
              <a:rPr lang="en-US" dirty="0"/>
              <a:t> </a:t>
            </a:r>
            <a:r>
              <a:rPr lang="en-US" dirty="0" smtClean="0"/>
              <a:t>&amp; Paraphrase</a:t>
            </a:r>
            <a:endParaRPr lang="en-US" dirty="0"/>
          </a:p>
        </p:txBody>
      </p:sp>
      <p:sp>
        <p:nvSpPr>
          <p:cNvPr id="3" name="Content Placeholder 2"/>
          <p:cNvSpPr>
            <a:spLocks noGrp="1"/>
          </p:cNvSpPr>
          <p:nvPr>
            <p:ph idx="1"/>
          </p:nvPr>
        </p:nvSpPr>
        <p:spPr/>
        <p:txBody>
          <a:bodyPr/>
          <a:lstStyle/>
          <a:p>
            <a:r>
              <a:rPr lang="en-US" dirty="0" smtClean="0"/>
              <a:t>There are many places to go for information: books, online databases, encyclopedias and other reference works, interviews, audio and video sources to name just a few.</a:t>
            </a:r>
          </a:p>
          <a:p>
            <a:r>
              <a:rPr lang="en-US" dirty="0" smtClean="0"/>
              <a:t>Use a system to take notes, remembering to record your sources carefully.</a:t>
            </a:r>
          </a:p>
          <a:p>
            <a:r>
              <a:rPr lang="en-US" dirty="0" smtClean="0"/>
              <a:t>To Summarize means to put the main idea into your owns words.  It is succinct and brief, an overview rather than detail.</a:t>
            </a:r>
          </a:p>
          <a:p>
            <a:r>
              <a:rPr lang="en-US" dirty="0" smtClean="0"/>
              <a:t>To Paraphrase means to put the source material into your own words.  It is shorter than the original; a condensing of the original source.</a:t>
            </a:r>
            <a:endParaRPr lang="en-US" dirty="0"/>
          </a:p>
        </p:txBody>
      </p:sp>
    </p:spTree>
    <p:extLst>
      <p:ext uri="{BB962C8B-B14F-4D97-AF65-F5344CB8AC3E}">
        <p14:creationId xmlns:p14="http://schemas.microsoft.com/office/powerpoint/2010/main" val="399574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Building Knowledge and Exploring Ideas SAMPLE</a:t>
            </a:r>
            <a:endParaRPr lang="en-CA" dirty="0"/>
          </a:p>
        </p:txBody>
      </p:sp>
      <p:pic>
        <p:nvPicPr>
          <p:cNvPr id="6" name="Content Placeholder 5"/>
          <p:cNvPicPr>
            <a:picLocks noGrp="1" noChangeAspect="1"/>
          </p:cNvPicPr>
          <p:nvPr>
            <p:ph sz="half" idx="1"/>
          </p:nvPr>
        </p:nvPicPr>
        <p:blipFill>
          <a:blip r:embed="rId2"/>
          <a:stretch>
            <a:fillRect/>
          </a:stretch>
        </p:blipFill>
        <p:spPr>
          <a:xfrm>
            <a:off x="1685295" y="1828800"/>
            <a:ext cx="3633461" cy="4351338"/>
          </a:xfrm>
          <a:prstGeom prst="rect">
            <a:avLst/>
          </a:prstGeom>
        </p:spPr>
      </p:pic>
      <p:pic>
        <p:nvPicPr>
          <p:cNvPr id="7" name="Content Placeholder 6"/>
          <p:cNvPicPr>
            <a:picLocks noGrp="1" noChangeAspect="1"/>
          </p:cNvPicPr>
          <p:nvPr>
            <p:ph sz="half" idx="2"/>
          </p:nvPr>
        </p:nvPicPr>
        <p:blipFill>
          <a:blip r:embed="rId3"/>
          <a:stretch>
            <a:fillRect/>
          </a:stretch>
        </p:blipFill>
        <p:spPr>
          <a:xfrm>
            <a:off x="6718239" y="1828800"/>
            <a:ext cx="3297360" cy="4351338"/>
          </a:xfrm>
          <a:prstGeom prst="rect">
            <a:avLst/>
          </a:prstGeom>
        </p:spPr>
      </p:pic>
    </p:spTree>
    <p:extLst>
      <p:ext uri="{BB962C8B-B14F-4D97-AF65-F5344CB8AC3E}">
        <p14:creationId xmlns:p14="http://schemas.microsoft.com/office/powerpoint/2010/main" val="356447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Ethics and Plagiarism</a:t>
            </a:r>
            <a:endParaRPr lang="en-US" dirty="0"/>
          </a:p>
        </p:txBody>
      </p:sp>
      <p:sp>
        <p:nvSpPr>
          <p:cNvPr id="3" name="Content Placeholder 2"/>
          <p:cNvSpPr>
            <a:spLocks noGrp="1"/>
          </p:cNvSpPr>
          <p:nvPr>
            <p:ph idx="1"/>
          </p:nvPr>
        </p:nvSpPr>
        <p:spPr/>
        <p:txBody>
          <a:bodyPr/>
          <a:lstStyle/>
          <a:p>
            <a:r>
              <a:rPr lang="en-US" dirty="0" smtClean="0"/>
              <a:t>Pay attention to research ethics and plagiarism.</a:t>
            </a:r>
          </a:p>
          <a:p>
            <a:r>
              <a:rPr lang="en-US" dirty="0" smtClean="0"/>
              <a:t>Cite all sources correctly.</a:t>
            </a:r>
          </a:p>
          <a:p>
            <a:r>
              <a:rPr lang="en-US" dirty="0" smtClean="0"/>
              <a:t>Use in-text citations if instructed to do so.</a:t>
            </a:r>
          </a:p>
          <a:p>
            <a:r>
              <a:rPr lang="en-US" dirty="0" smtClean="0"/>
              <a:t>Always create original work</a:t>
            </a:r>
            <a:endParaRPr lang="en-US" dirty="0"/>
          </a:p>
        </p:txBody>
      </p:sp>
    </p:spTree>
    <p:extLst>
      <p:ext uri="{BB962C8B-B14F-4D97-AF65-F5344CB8AC3E}">
        <p14:creationId xmlns:p14="http://schemas.microsoft.com/office/powerpoint/2010/main" val="251021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Synthesize and Create</a:t>
            </a:r>
            <a:endParaRPr lang="en-US" dirty="0"/>
          </a:p>
        </p:txBody>
      </p:sp>
      <p:sp>
        <p:nvSpPr>
          <p:cNvPr id="3" name="Content Placeholder 2"/>
          <p:cNvSpPr>
            <a:spLocks noGrp="1"/>
          </p:cNvSpPr>
          <p:nvPr>
            <p:ph idx="1"/>
          </p:nvPr>
        </p:nvSpPr>
        <p:spPr/>
        <p:txBody>
          <a:bodyPr>
            <a:normAutofit lnSpcReduction="10000"/>
          </a:bodyPr>
          <a:lstStyle/>
          <a:p>
            <a:pPr>
              <a:spcBef>
                <a:spcPts val="0"/>
              </a:spcBef>
            </a:pPr>
            <a:r>
              <a:rPr lang="en-US" dirty="0" smtClean="0"/>
              <a:t>At this stage you will create your </a:t>
            </a:r>
            <a:r>
              <a:rPr lang="en-US" b="1" dirty="0" smtClean="0"/>
              <a:t>“product”, </a:t>
            </a:r>
            <a:r>
              <a:rPr lang="en-US" dirty="0" smtClean="0"/>
              <a:t>demonstrating your learning.</a:t>
            </a:r>
          </a:p>
          <a:p>
            <a:pPr>
              <a:spcBef>
                <a:spcPts val="0"/>
              </a:spcBef>
            </a:pPr>
            <a:r>
              <a:rPr lang="en-US" dirty="0" smtClean="0"/>
              <a:t>Pick a </a:t>
            </a:r>
            <a:r>
              <a:rPr lang="en-US" b="1" dirty="0" smtClean="0"/>
              <a:t>platform/tool</a:t>
            </a:r>
            <a:r>
              <a:rPr lang="en-US" dirty="0" smtClean="0"/>
              <a:t> that is appropriate to your topic and your task.</a:t>
            </a:r>
          </a:p>
          <a:p>
            <a:pPr>
              <a:spcBef>
                <a:spcPts val="0"/>
              </a:spcBef>
            </a:pPr>
            <a:r>
              <a:rPr lang="en-CA" dirty="0"/>
              <a:t>Break topic down into its component parts.</a:t>
            </a:r>
          </a:p>
          <a:p>
            <a:pPr>
              <a:spcBef>
                <a:spcPts val="0"/>
              </a:spcBef>
            </a:pPr>
            <a:r>
              <a:rPr lang="en-CA" dirty="0"/>
              <a:t>Restructure the topic in a way that is meaningful to you.</a:t>
            </a:r>
          </a:p>
          <a:p>
            <a:pPr>
              <a:spcBef>
                <a:spcPts val="0"/>
              </a:spcBef>
            </a:pPr>
            <a:r>
              <a:rPr lang="en-CA" dirty="0"/>
              <a:t>Think about what you have learned. Do you need to do </a:t>
            </a:r>
            <a:r>
              <a:rPr lang="en-CA" b="1" dirty="0"/>
              <a:t>more research</a:t>
            </a:r>
            <a:r>
              <a:rPr lang="en-CA" dirty="0"/>
              <a:t>?</a:t>
            </a:r>
          </a:p>
          <a:p>
            <a:pPr>
              <a:spcBef>
                <a:spcPts val="0"/>
              </a:spcBef>
            </a:pPr>
            <a:r>
              <a:rPr lang="en-CA" dirty="0"/>
              <a:t>What </a:t>
            </a:r>
            <a:r>
              <a:rPr lang="en-CA" b="1" dirty="0"/>
              <a:t>big ideas </a:t>
            </a:r>
            <a:r>
              <a:rPr lang="en-CA" dirty="0"/>
              <a:t>have emerged?</a:t>
            </a:r>
          </a:p>
          <a:p>
            <a:pPr>
              <a:spcBef>
                <a:spcPts val="0"/>
              </a:spcBef>
            </a:pPr>
            <a:r>
              <a:rPr lang="en-CA" dirty="0"/>
              <a:t>C</a:t>
            </a:r>
            <a:r>
              <a:rPr lang="en-CA" dirty="0" smtClean="0"/>
              <a:t>an </a:t>
            </a:r>
            <a:r>
              <a:rPr lang="en-CA" dirty="0"/>
              <a:t>you form an </a:t>
            </a:r>
            <a:r>
              <a:rPr lang="en-CA" b="1" dirty="0"/>
              <a:t>opinion</a:t>
            </a:r>
            <a:r>
              <a:rPr lang="en-CA" dirty="0"/>
              <a:t>?</a:t>
            </a:r>
          </a:p>
          <a:p>
            <a:pPr>
              <a:spcBef>
                <a:spcPts val="0"/>
              </a:spcBef>
            </a:pPr>
            <a:r>
              <a:rPr lang="en-CA" dirty="0"/>
              <a:t>Have you </a:t>
            </a:r>
            <a:r>
              <a:rPr lang="en-CA" b="1" dirty="0"/>
              <a:t>answered your research question</a:t>
            </a:r>
            <a:r>
              <a:rPr lang="en-CA" dirty="0"/>
              <a:t>?</a:t>
            </a:r>
          </a:p>
          <a:p>
            <a:pPr>
              <a:spcBef>
                <a:spcPts val="0"/>
              </a:spcBef>
            </a:pPr>
            <a:r>
              <a:rPr lang="en-CA" dirty="0"/>
              <a:t>Have you </a:t>
            </a:r>
            <a:r>
              <a:rPr lang="en-CA" b="1" dirty="0"/>
              <a:t>connected</a:t>
            </a:r>
            <a:r>
              <a:rPr lang="en-CA" dirty="0"/>
              <a:t> the ideas you have </a:t>
            </a:r>
            <a:r>
              <a:rPr lang="en-CA" b="1" dirty="0"/>
              <a:t>discovered</a:t>
            </a:r>
            <a:r>
              <a:rPr lang="en-CA" dirty="0"/>
              <a:t>?</a:t>
            </a:r>
          </a:p>
          <a:p>
            <a:pPr>
              <a:spcBef>
                <a:spcPts val="0"/>
              </a:spcBef>
            </a:pPr>
            <a:r>
              <a:rPr lang="en-CA" dirty="0"/>
              <a:t>Have you </a:t>
            </a:r>
            <a:r>
              <a:rPr lang="en-CA" b="1" dirty="0"/>
              <a:t>created your own meaning</a:t>
            </a:r>
            <a:r>
              <a:rPr lang="en-CA" dirty="0"/>
              <a:t>?</a:t>
            </a:r>
          </a:p>
          <a:p>
            <a:pPr>
              <a:spcBef>
                <a:spcPts val="0"/>
              </a:spcBef>
            </a:pPr>
            <a:r>
              <a:rPr lang="en-CA" dirty="0"/>
              <a:t>Have you put thoughts into your own words</a:t>
            </a:r>
            <a:r>
              <a:rPr lang="en-CA" dirty="0" smtClean="0"/>
              <a:t>?</a:t>
            </a:r>
          </a:p>
          <a:p>
            <a:pPr>
              <a:spcBef>
                <a:spcPts val="0"/>
              </a:spcBef>
            </a:pPr>
            <a:r>
              <a:rPr lang="en-CA" dirty="0" smtClean="0"/>
              <a:t>Do you have a </a:t>
            </a:r>
            <a:r>
              <a:rPr lang="en-CA" b="1" dirty="0" smtClean="0"/>
              <a:t>“wow” </a:t>
            </a:r>
            <a:r>
              <a:rPr lang="en-CA" dirty="0" smtClean="0"/>
              <a:t>factor?</a:t>
            </a:r>
            <a:endParaRPr lang="en-CA" dirty="0"/>
          </a:p>
          <a:p>
            <a:pPr>
              <a:spcBef>
                <a:spcPts val="0"/>
              </a:spcBef>
            </a:pPr>
            <a:r>
              <a:rPr lang="en-CA" dirty="0"/>
              <a:t>Create an </a:t>
            </a:r>
            <a:r>
              <a:rPr lang="en-CA" b="1" dirty="0"/>
              <a:t>outline</a:t>
            </a:r>
            <a:r>
              <a:rPr lang="en-CA" dirty="0"/>
              <a:t> for your project.</a:t>
            </a:r>
          </a:p>
          <a:p>
            <a:endParaRPr lang="en-US" dirty="0"/>
          </a:p>
        </p:txBody>
      </p:sp>
    </p:spTree>
    <p:extLst>
      <p:ext uri="{BB962C8B-B14F-4D97-AF65-F5344CB8AC3E}">
        <p14:creationId xmlns:p14="http://schemas.microsoft.com/office/powerpoint/2010/main" val="35347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430" y="0"/>
            <a:ext cx="8741139" cy="6858000"/>
          </a:xfrm>
          <a:prstGeom prst="rect">
            <a:avLst/>
          </a:prstGeom>
        </p:spPr>
      </p:pic>
    </p:spTree>
    <p:extLst>
      <p:ext uri="{BB962C8B-B14F-4D97-AF65-F5344CB8AC3E}">
        <p14:creationId xmlns:p14="http://schemas.microsoft.com/office/powerpoint/2010/main" val="3745742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1634"/>
            <a:ext cx="6735651" cy="6805091"/>
          </a:xfrm>
          <a:prstGeom prst="rect">
            <a:avLst/>
          </a:prstGeom>
        </p:spPr>
      </p:pic>
    </p:spTree>
    <p:extLst>
      <p:ext uri="{BB962C8B-B14F-4D97-AF65-F5344CB8AC3E}">
        <p14:creationId xmlns:p14="http://schemas.microsoft.com/office/powerpoint/2010/main" val="1018326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Share, Evaluate &amp; Reflect</a:t>
            </a:r>
            <a:endParaRPr lang="en-US" dirty="0"/>
          </a:p>
        </p:txBody>
      </p:sp>
      <p:sp>
        <p:nvSpPr>
          <p:cNvPr id="3" name="Content Placeholder 2"/>
          <p:cNvSpPr>
            <a:spLocks noGrp="1"/>
          </p:cNvSpPr>
          <p:nvPr>
            <p:ph idx="1"/>
          </p:nvPr>
        </p:nvSpPr>
        <p:spPr/>
        <p:txBody>
          <a:bodyPr/>
          <a:lstStyle/>
          <a:p>
            <a:r>
              <a:rPr lang="en-US" dirty="0" smtClean="0"/>
              <a:t>Do you know your audience?</a:t>
            </a:r>
          </a:p>
          <a:p>
            <a:r>
              <a:rPr lang="en-US" dirty="0" smtClean="0"/>
              <a:t>Are you ready to present your findings?</a:t>
            </a:r>
          </a:p>
          <a:p>
            <a:r>
              <a:rPr lang="en-US" dirty="0" smtClean="0"/>
              <a:t>What technology or other assets will you need to present?</a:t>
            </a:r>
          </a:p>
          <a:p>
            <a:r>
              <a:rPr lang="en-US" dirty="0" smtClean="0"/>
              <a:t>Is your portfolio complete?</a:t>
            </a:r>
          </a:p>
          <a:p>
            <a:r>
              <a:rPr lang="en-US" dirty="0" smtClean="0"/>
              <a:t>Reflect on the process</a:t>
            </a:r>
            <a:endParaRPr lang="en-US" dirty="0"/>
          </a:p>
        </p:txBody>
      </p:sp>
    </p:spTree>
    <p:extLst>
      <p:ext uri="{BB962C8B-B14F-4D97-AF65-F5344CB8AC3E}">
        <p14:creationId xmlns:p14="http://schemas.microsoft.com/office/powerpoint/2010/main" val="6802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b="1" dirty="0" smtClean="0"/>
              <a:t>Questioning</a:t>
            </a:r>
          </a:p>
          <a:p>
            <a:pPr lvl="1">
              <a:buFont typeface="Wingdings" panose="05000000000000000000" pitchFamily="2" charset="2"/>
              <a:buChar char="Ø"/>
            </a:pPr>
            <a:r>
              <a:rPr lang="en-US" dirty="0"/>
              <a:t>Student applies understanding of the qualities of an effective inquiry question by frequently asking and refining inquiry questions. Sometimes requires guidance</a:t>
            </a:r>
            <a:r>
              <a:rPr lang="en-US" dirty="0" smtClean="0"/>
              <a:t>.</a:t>
            </a:r>
          </a:p>
          <a:p>
            <a:r>
              <a:rPr lang="en-US" b="1" dirty="0" smtClean="0"/>
              <a:t>Thinking</a:t>
            </a:r>
          </a:p>
          <a:p>
            <a:pPr lvl="1">
              <a:buFont typeface="Wingdings" panose="05000000000000000000" pitchFamily="2" charset="2"/>
              <a:buChar char="Ø"/>
            </a:pPr>
            <a:r>
              <a:rPr lang="en-US" dirty="0" smtClean="0"/>
              <a:t>Student </a:t>
            </a:r>
            <a:r>
              <a:rPr lang="en-US" dirty="0"/>
              <a:t>successfully transfers critical, creative, and discipline based thinking skills when proposing an answer to the inquiry question or proposing a course of practical action. Student evaluates evidence to draw some </a:t>
            </a:r>
            <a:r>
              <a:rPr lang="en-US" dirty="0" smtClean="0"/>
              <a:t>conclusions.</a:t>
            </a:r>
          </a:p>
          <a:p>
            <a:r>
              <a:rPr lang="en-US" b="1" dirty="0" smtClean="0"/>
              <a:t>Process</a:t>
            </a:r>
          </a:p>
          <a:p>
            <a:pPr lvl="1">
              <a:buFont typeface="Wingdings" panose="05000000000000000000" pitchFamily="2" charset="2"/>
              <a:buChar char="Ø"/>
            </a:pPr>
            <a:r>
              <a:rPr lang="en-US" dirty="0" smtClean="0"/>
              <a:t>Student </a:t>
            </a:r>
            <a:r>
              <a:rPr lang="en-US" dirty="0"/>
              <a:t>demonstrates a good understanding of themselves as a learner. Student frequently applies strategies to widen and deepen their learning through the inquiry process.</a:t>
            </a:r>
            <a:endParaRPr lang="en-US" dirty="0" smtClean="0"/>
          </a:p>
        </p:txBody>
      </p:sp>
    </p:spTree>
    <p:extLst>
      <p:ext uri="{BB962C8B-B14F-4D97-AF65-F5344CB8AC3E}">
        <p14:creationId xmlns:p14="http://schemas.microsoft.com/office/powerpoint/2010/main" val="407788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a:r>
            <a:r>
              <a:rPr lang="en-US" dirty="0" err="1" smtClean="0"/>
              <a:t>con’t</a:t>
            </a:r>
            <a:endParaRPr lang="en-US" dirty="0"/>
          </a:p>
        </p:txBody>
      </p:sp>
      <p:sp>
        <p:nvSpPr>
          <p:cNvPr id="3" name="Content Placeholder 2"/>
          <p:cNvSpPr>
            <a:spLocks noGrp="1"/>
          </p:cNvSpPr>
          <p:nvPr>
            <p:ph idx="1"/>
          </p:nvPr>
        </p:nvSpPr>
        <p:spPr/>
        <p:txBody>
          <a:bodyPr>
            <a:normAutofit/>
          </a:bodyPr>
          <a:lstStyle/>
          <a:p>
            <a:pPr lvl="1"/>
            <a:r>
              <a:rPr lang="en-US" b="1" dirty="0" smtClean="0"/>
              <a:t>Information Literacy</a:t>
            </a:r>
          </a:p>
          <a:p>
            <a:pPr lvl="2">
              <a:buFont typeface="Wingdings" panose="05000000000000000000" pitchFamily="2" charset="2"/>
              <a:buChar char="Ø"/>
            </a:pPr>
            <a:r>
              <a:rPr lang="en-US" dirty="0"/>
              <a:t>Student successfully applies information literacy concepts and skills to accomplish learning. Student frequently gathers and analyzes multiple sources critically. Student frequently engages ethically with information and demonstrates intellectual integrity in their final </a:t>
            </a:r>
            <a:r>
              <a:rPr lang="en-US" dirty="0" smtClean="0"/>
              <a:t>product.</a:t>
            </a:r>
          </a:p>
          <a:p>
            <a:pPr marL="274320" lvl="1" indent="0">
              <a:buNone/>
            </a:pPr>
            <a:endParaRPr lang="en-US" dirty="0" smtClean="0"/>
          </a:p>
          <a:p>
            <a:pPr lvl="1">
              <a:buFont typeface="Arial" panose="020B0604020202020204" pitchFamily="34" charset="0"/>
              <a:buChar char="•"/>
            </a:pPr>
            <a:r>
              <a:rPr lang="en-US" b="1" dirty="0" smtClean="0"/>
              <a:t>Communication</a:t>
            </a:r>
          </a:p>
          <a:p>
            <a:pPr lvl="2">
              <a:buFont typeface="Wingdings" panose="05000000000000000000" pitchFamily="2" charset="2"/>
              <a:buChar char="Ø"/>
            </a:pPr>
            <a:r>
              <a:rPr lang="en-US" dirty="0"/>
              <a:t>Student clearly communicates with the audience. Student makes good use of the terminology and vocabulary relevant to the inquiry. Shows an emerging understanding of self as a learner</a:t>
            </a:r>
            <a:r>
              <a:rPr lang="en-US" dirty="0" smtClean="0"/>
              <a:t>.</a:t>
            </a:r>
          </a:p>
          <a:p>
            <a:pPr lvl="1">
              <a:buFont typeface="Wingdings" panose="05000000000000000000" pitchFamily="2" charset="2"/>
              <a:buChar char="Ø"/>
            </a:pPr>
            <a:endParaRPr lang="en-US" dirty="0"/>
          </a:p>
          <a:p>
            <a:pPr lvl="1">
              <a:buFont typeface="Arial" panose="020B0604020202020204" pitchFamily="34" charset="0"/>
              <a:buChar char="•"/>
            </a:pPr>
            <a:r>
              <a:rPr lang="en-US" b="1" dirty="0" smtClean="0"/>
              <a:t>Demonstration of Knowledge</a:t>
            </a:r>
          </a:p>
          <a:p>
            <a:pPr lvl="2">
              <a:buFont typeface="Wingdings" panose="05000000000000000000" pitchFamily="2" charset="2"/>
              <a:buChar char="Ø"/>
            </a:pPr>
            <a:r>
              <a:rPr lang="en-US" dirty="0"/>
              <a:t>Student demonstrates a clear understanding of the content important to the inquiry. Student is beginning to extend concepts and ideas and to transfer those concepts into other areas of study, disciplines or topics.</a:t>
            </a:r>
            <a:endParaRPr lang="en-US" dirty="0" smtClean="0"/>
          </a:p>
          <a:p>
            <a:pPr lvl="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50006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164" y="685800"/>
            <a:ext cx="8206205"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506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Handout Package</a:t>
            </a:r>
            <a:endParaRPr lang="en-CA" dirty="0"/>
          </a:p>
        </p:txBody>
      </p:sp>
      <p:sp>
        <p:nvSpPr>
          <p:cNvPr id="3" name="Content Placeholder 2"/>
          <p:cNvSpPr>
            <a:spLocks noGrp="1"/>
          </p:cNvSpPr>
          <p:nvPr>
            <p:ph type="body" idx="1"/>
          </p:nvPr>
        </p:nvSpPr>
        <p:spPr/>
        <p:txBody>
          <a:bodyPr>
            <a:normAutofit/>
          </a:bodyPr>
          <a:lstStyle/>
          <a:p>
            <a:r>
              <a:rPr lang="en-CA" sz="3200" dirty="0" smtClean="0"/>
              <a:t>Resource Package</a:t>
            </a:r>
            <a:endParaRPr lang="en-CA" sz="3200" dirty="0"/>
          </a:p>
        </p:txBody>
      </p:sp>
      <p:sp>
        <p:nvSpPr>
          <p:cNvPr id="5" name="Content Placeholder 4"/>
          <p:cNvSpPr>
            <a:spLocks noGrp="1"/>
          </p:cNvSpPr>
          <p:nvPr>
            <p:ph sz="half" idx="2"/>
          </p:nvPr>
        </p:nvSpPr>
        <p:spPr/>
        <p:txBody>
          <a:bodyPr/>
          <a:lstStyle/>
          <a:p>
            <a:r>
              <a:rPr lang="en-CA" dirty="0" smtClean="0"/>
              <a:t>Introduction to Inquiry</a:t>
            </a:r>
          </a:p>
          <a:p>
            <a:r>
              <a:rPr lang="en-CA" dirty="0" smtClean="0"/>
              <a:t>Project Schedule</a:t>
            </a:r>
          </a:p>
          <a:p>
            <a:r>
              <a:rPr lang="en-CA" dirty="0" smtClean="0"/>
              <a:t>Portfolio</a:t>
            </a:r>
          </a:p>
          <a:p>
            <a:r>
              <a:rPr lang="en-CA" dirty="0" smtClean="0"/>
              <a:t>Taking Notes</a:t>
            </a:r>
          </a:p>
          <a:p>
            <a:r>
              <a:rPr lang="en-CA" dirty="0" smtClean="0"/>
              <a:t>Summarizing </a:t>
            </a:r>
          </a:p>
          <a:p>
            <a:r>
              <a:rPr lang="en-CA" dirty="0" smtClean="0"/>
              <a:t>Paraphrasing</a:t>
            </a:r>
          </a:p>
          <a:p>
            <a:r>
              <a:rPr lang="en-CA" dirty="0" smtClean="0"/>
              <a:t>Citing Sources</a:t>
            </a:r>
          </a:p>
          <a:p>
            <a:r>
              <a:rPr lang="en-CA" dirty="0" smtClean="0"/>
              <a:t>Assessment Rubric</a:t>
            </a:r>
          </a:p>
          <a:p>
            <a:endParaRPr lang="en-CA" dirty="0"/>
          </a:p>
        </p:txBody>
      </p:sp>
      <p:sp>
        <p:nvSpPr>
          <p:cNvPr id="6" name="Text Placeholder 5"/>
          <p:cNvSpPr>
            <a:spLocks noGrp="1"/>
          </p:cNvSpPr>
          <p:nvPr>
            <p:ph type="body" sz="quarter" idx="3"/>
          </p:nvPr>
        </p:nvSpPr>
        <p:spPr/>
        <p:txBody>
          <a:bodyPr>
            <a:normAutofit/>
          </a:bodyPr>
          <a:lstStyle/>
          <a:p>
            <a:r>
              <a:rPr lang="en-CA" sz="3200" dirty="0" smtClean="0"/>
              <a:t>Hand-in Package</a:t>
            </a:r>
            <a:endParaRPr lang="en-CA" sz="3200" dirty="0"/>
          </a:p>
        </p:txBody>
      </p:sp>
      <p:sp>
        <p:nvSpPr>
          <p:cNvPr id="7" name="Content Placeholder 6"/>
          <p:cNvSpPr>
            <a:spLocks noGrp="1"/>
          </p:cNvSpPr>
          <p:nvPr>
            <p:ph sz="quarter" idx="4"/>
          </p:nvPr>
        </p:nvSpPr>
        <p:spPr/>
        <p:txBody>
          <a:bodyPr/>
          <a:lstStyle/>
          <a:p>
            <a:r>
              <a:rPr lang="en-CA" dirty="0" smtClean="0"/>
              <a:t>Portfolio (template)</a:t>
            </a:r>
          </a:p>
          <a:p>
            <a:r>
              <a:rPr lang="en-CA" dirty="0" smtClean="0"/>
              <a:t>Ongoing Works Cited Tracker</a:t>
            </a:r>
          </a:p>
          <a:p>
            <a:r>
              <a:rPr lang="en-CA" dirty="0" smtClean="0"/>
              <a:t>Two-column Notes sheet(s)</a:t>
            </a:r>
          </a:p>
          <a:p>
            <a:r>
              <a:rPr lang="en-CA" dirty="0" smtClean="0"/>
              <a:t>Creating a Research Proposal Graphic Organizer</a:t>
            </a:r>
          </a:p>
          <a:p>
            <a:r>
              <a:rPr lang="en-CA" dirty="0" smtClean="0"/>
              <a:t>Inquiry Project Outline Graphic Organizer</a:t>
            </a:r>
          </a:p>
          <a:p>
            <a:r>
              <a:rPr lang="en-CA" dirty="0" smtClean="0"/>
              <a:t>Works Cited</a:t>
            </a:r>
          </a:p>
          <a:p>
            <a:r>
              <a:rPr lang="en-CA" dirty="0" smtClean="0"/>
              <a:t>Project</a:t>
            </a:r>
            <a:endParaRPr lang="en-CA" dirty="0"/>
          </a:p>
        </p:txBody>
      </p:sp>
    </p:spTree>
    <p:extLst>
      <p:ext uri="{BB962C8B-B14F-4D97-AF65-F5344CB8AC3E}">
        <p14:creationId xmlns:p14="http://schemas.microsoft.com/office/powerpoint/2010/main" val="3435316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http://librarysupportedinquiry.weebly.com</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5618" y="1828800"/>
            <a:ext cx="7047614" cy="4351338"/>
          </a:xfrm>
        </p:spPr>
      </p:pic>
    </p:spTree>
    <p:extLst>
      <p:ext uri="{BB962C8B-B14F-4D97-AF65-F5344CB8AC3E}">
        <p14:creationId xmlns:p14="http://schemas.microsoft.com/office/powerpoint/2010/main" val="248227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an Inquiry Project different?</a:t>
            </a:r>
            <a:endParaRPr lang="en-US" dirty="0"/>
          </a:p>
        </p:txBody>
      </p:sp>
      <p:sp>
        <p:nvSpPr>
          <p:cNvPr id="3" name="Text Placeholder 2"/>
          <p:cNvSpPr>
            <a:spLocks noGrp="1"/>
          </p:cNvSpPr>
          <p:nvPr>
            <p:ph type="body" idx="1"/>
          </p:nvPr>
        </p:nvSpPr>
        <p:spPr/>
        <p:txBody>
          <a:bodyPr/>
          <a:lstStyle/>
          <a:p>
            <a:r>
              <a:rPr lang="en-US" b="1" dirty="0" smtClean="0"/>
              <a:t>Traditional Project</a:t>
            </a:r>
            <a:endParaRPr lang="en-US" b="1" dirty="0"/>
          </a:p>
        </p:txBody>
      </p:sp>
      <p:sp>
        <p:nvSpPr>
          <p:cNvPr id="4" name="Content Placeholder 3"/>
          <p:cNvSpPr>
            <a:spLocks noGrp="1"/>
          </p:cNvSpPr>
          <p:nvPr>
            <p:ph sz="half" idx="2"/>
          </p:nvPr>
        </p:nvSpPr>
        <p:spPr/>
        <p:txBody>
          <a:bodyPr>
            <a:normAutofit fontScale="92500" lnSpcReduction="20000"/>
          </a:bodyPr>
          <a:lstStyle/>
          <a:p>
            <a:r>
              <a:rPr lang="en-US" dirty="0" smtClean="0"/>
              <a:t>Project at the end of a unit</a:t>
            </a:r>
          </a:p>
          <a:p>
            <a:r>
              <a:rPr lang="en-US" dirty="0" smtClean="0"/>
              <a:t>Teacher driven to show understanding of content</a:t>
            </a:r>
          </a:p>
          <a:p>
            <a:r>
              <a:rPr lang="en-US" dirty="0" smtClean="0"/>
              <a:t>Teacher gives you the question</a:t>
            </a:r>
          </a:p>
          <a:p>
            <a:r>
              <a:rPr lang="en-US" dirty="0" smtClean="0"/>
              <a:t>Limited choice</a:t>
            </a:r>
          </a:p>
          <a:p>
            <a:r>
              <a:rPr lang="en-US" dirty="0" smtClean="0"/>
              <a:t>Poster? Essay? </a:t>
            </a:r>
            <a:r>
              <a:rPr lang="en-US" dirty="0" err="1" smtClean="0"/>
              <a:t>Powerpoint</a:t>
            </a:r>
            <a:r>
              <a:rPr lang="en-US" dirty="0" smtClean="0"/>
              <a:t>?</a:t>
            </a:r>
          </a:p>
          <a:p>
            <a:r>
              <a:rPr lang="en-US" dirty="0" smtClean="0"/>
              <a:t>Take notes, create a product</a:t>
            </a:r>
          </a:p>
          <a:p>
            <a:r>
              <a:rPr lang="en-US" dirty="0" smtClean="0"/>
              <a:t>Emphasis on the product</a:t>
            </a:r>
          </a:p>
          <a:p>
            <a:r>
              <a:rPr lang="en-US" dirty="0" smtClean="0"/>
              <a:t>Viewed by teacher and maybe classmates</a:t>
            </a:r>
            <a:endParaRPr lang="en-US" dirty="0"/>
          </a:p>
        </p:txBody>
      </p:sp>
      <p:sp>
        <p:nvSpPr>
          <p:cNvPr id="5" name="Text Placeholder 4"/>
          <p:cNvSpPr>
            <a:spLocks noGrp="1"/>
          </p:cNvSpPr>
          <p:nvPr>
            <p:ph type="body" sz="quarter" idx="3"/>
          </p:nvPr>
        </p:nvSpPr>
        <p:spPr/>
        <p:txBody>
          <a:bodyPr/>
          <a:lstStyle/>
          <a:p>
            <a:r>
              <a:rPr lang="en-US" b="1" dirty="0" smtClean="0"/>
              <a:t>Inquiry Project</a:t>
            </a:r>
            <a:endParaRPr lang="en-US" b="1" dirty="0"/>
          </a:p>
        </p:txBody>
      </p:sp>
      <p:sp>
        <p:nvSpPr>
          <p:cNvPr id="6" name="Content Placeholder 5"/>
          <p:cNvSpPr>
            <a:spLocks noGrp="1"/>
          </p:cNvSpPr>
          <p:nvPr>
            <p:ph sz="quarter" idx="4"/>
          </p:nvPr>
        </p:nvSpPr>
        <p:spPr/>
        <p:txBody>
          <a:bodyPr>
            <a:normAutofit fontScale="92500" lnSpcReduction="20000"/>
          </a:bodyPr>
          <a:lstStyle/>
          <a:p>
            <a:r>
              <a:rPr lang="en-US" dirty="0" smtClean="0"/>
              <a:t>Content knowledge leading to deeper investigation</a:t>
            </a:r>
          </a:p>
          <a:p>
            <a:r>
              <a:rPr lang="en-US" dirty="0" smtClean="0"/>
              <a:t>Personal desire to know more</a:t>
            </a:r>
          </a:p>
          <a:p>
            <a:r>
              <a:rPr lang="en-US" dirty="0" smtClean="0"/>
              <a:t>Driving question created by you</a:t>
            </a:r>
          </a:p>
          <a:p>
            <a:r>
              <a:rPr lang="en-US" dirty="0" smtClean="0"/>
              <a:t>Student voice and choice</a:t>
            </a:r>
          </a:p>
          <a:p>
            <a:r>
              <a:rPr lang="en-US" dirty="0" smtClean="0"/>
              <a:t>21</a:t>
            </a:r>
            <a:r>
              <a:rPr lang="en-US" baseline="30000" dirty="0" smtClean="0"/>
              <a:t>st</a:t>
            </a:r>
            <a:r>
              <a:rPr lang="en-US" dirty="0" smtClean="0"/>
              <a:t> century skills</a:t>
            </a:r>
          </a:p>
          <a:p>
            <a:r>
              <a:rPr lang="en-US" dirty="0" smtClean="0"/>
              <a:t>Innovative approach to research</a:t>
            </a:r>
          </a:p>
          <a:p>
            <a:r>
              <a:rPr lang="en-US" dirty="0"/>
              <a:t>E</a:t>
            </a:r>
            <a:r>
              <a:rPr lang="en-US" dirty="0" smtClean="0"/>
              <a:t>mphasis on the process – feedback &amp; revision</a:t>
            </a:r>
          </a:p>
          <a:p>
            <a:r>
              <a:rPr lang="en-US" dirty="0" smtClean="0"/>
              <a:t>Publically shared</a:t>
            </a:r>
            <a:endParaRPr lang="en-US" dirty="0"/>
          </a:p>
        </p:txBody>
      </p:sp>
    </p:spTree>
    <p:extLst>
      <p:ext uri="{BB962C8B-B14F-4D97-AF65-F5344CB8AC3E}">
        <p14:creationId xmlns:p14="http://schemas.microsoft.com/office/powerpoint/2010/main" val="63920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Inquiry Portfolio</a:t>
            </a:r>
            <a:endParaRPr lang="en-US" dirty="0"/>
          </a:p>
        </p:txBody>
      </p:sp>
      <p:sp>
        <p:nvSpPr>
          <p:cNvPr id="3" name="Content Placeholder 2"/>
          <p:cNvSpPr>
            <a:spLocks noGrp="1"/>
          </p:cNvSpPr>
          <p:nvPr>
            <p:ph idx="1"/>
          </p:nvPr>
        </p:nvSpPr>
        <p:spPr/>
        <p:txBody>
          <a:bodyPr>
            <a:normAutofit/>
          </a:bodyPr>
          <a:lstStyle/>
          <a:p>
            <a:r>
              <a:rPr lang="en-US" dirty="0"/>
              <a:t>Your Inquiry Portfolio is the digital place where you will showcase your </a:t>
            </a:r>
            <a:r>
              <a:rPr lang="en-US" b="1" i="1" dirty="0"/>
              <a:t>Inquiry Project</a:t>
            </a:r>
            <a:r>
              <a:rPr lang="en-US" dirty="0"/>
              <a:t>, </a:t>
            </a:r>
            <a:r>
              <a:rPr lang="en-US" u="sng" dirty="0"/>
              <a:t>the process and the product</a:t>
            </a:r>
            <a:r>
              <a:rPr lang="en-US" dirty="0"/>
              <a:t>.  It is a working document showing your progress and </a:t>
            </a:r>
            <a:r>
              <a:rPr lang="en-US" dirty="0" smtClean="0"/>
              <a:t>learning.</a:t>
            </a:r>
            <a:endParaRPr lang="en-US" dirty="0"/>
          </a:p>
          <a:p>
            <a:r>
              <a:rPr lang="en-US" dirty="0" smtClean="0"/>
              <a:t>Throughout </a:t>
            </a:r>
            <a:r>
              <a:rPr lang="en-US" dirty="0"/>
              <a:t>the project, you will use the Portfolio to</a:t>
            </a:r>
            <a:r>
              <a:rPr lang="en-US" dirty="0" smtClean="0"/>
              <a:t>:</a:t>
            </a:r>
            <a:endParaRPr lang="en-US" dirty="0"/>
          </a:p>
          <a:p>
            <a:pPr lvl="1">
              <a:buFont typeface="Wingdings" panose="05000000000000000000" pitchFamily="2" charset="2"/>
              <a:buChar char="Ø"/>
            </a:pPr>
            <a:r>
              <a:rPr lang="en-US" dirty="0"/>
              <a:t>Complete mini-assignments and reflections through regular entries</a:t>
            </a:r>
          </a:p>
          <a:p>
            <a:pPr lvl="1">
              <a:buFont typeface="Wingdings" panose="05000000000000000000" pitchFamily="2" charset="2"/>
              <a:buChar char="Ø"/>
            </a:pPr>
            <a:r>
              <a:rPr lang="en-US" dirty="0"/>
              <a:t>Record sources</a:t>
            </a:r>
          </a:p>
          <a:p>
            <a:pPr lvl="1">
              <a:buFont typeface="Wingdings" panose="05000000000000000000" pitchFamily="2" charset="2"/>
              <a:buChar char="Ø"/>
            </a:pPr>
            <a:r>
              <a:rPr lang="en-US" dirty="0"/>
              <a:t>Store notes and other documents created throughout the project</a:t>
            </a:r>
          </a:p>
          <a:p>
            <a:pPr lvl="1">
              <a:buFont typeface="Wingdings" panose="05000000000000000000" pitchFamily="2" charset="2"/>
              <a:buChar char="Ø"/>
            </a:pPr>
            <a:r>
              <a:rPr lang="en-US" dirty="0"/>
              <a:t>Store your completed project regardless of the format you have chosen</a:t>
            </a:r>
          </a:p>
          <a:p>
            <a:endParaRPr lang="en-US" dirty="0"/>
          </a:p>
        </p:txBody>
      </p:sp>
    </p:spTree>
    <p:extLst>
      <p:ext uri="{BB962C8B-B14F-4D97-AF65-F5344CB8AC3E}">
        <p14:creationId xmlns:p14="http://schemas.microsoft.com/office/powerpoint/2010/main" val="170171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Entries</a:t>
            </a:r>
            <a:endParaRPr lang="en-US" dirty="0"/>
          </a:p>
        </p:txBody>
      </p:sp>
      <p:sp>
        <p:nvSpPr>
          <p:cNvPr id="3" name="Content Placeholder 2"/>
          <p:cNvSpPr>
            <a:spLocks noGrp="1"/>
          </p:cNvSpPr>
          <p:nvPr>
            <p:ph idx="1"/>
          </p:nvPr>
        </p:nvSpPr>
        <p:spPr/>
        <p:txBody>
          <a:bodyPr>
            <a:normAutofit fontScale="92500" lnSpcReduction="10000"/>
          </a:bodyPr>
          <a:lstStyle/>
          <a:p>
            <a:pPr lvl="0">
              <a:spcBef>
                <a:spcPts val="0"/>
              </a:spcBef>
            </a:pPr>
            <a:r>
              <a:rPr lang="en-US" b="1" dirty="0"/>
              <a:t>Reflection</a:t>
            </a:r>
            <a:r>
              <a:rPr lang="en-US" dirty="0"/>
              <a:t>: what is my understanding of inquiry.</a:t>
            </a:r>
          </a:p>
          <a:p>
            <a:pPr lvl="0">
              <a:spcBef>
                <a:spcPts val="0"/>
              </a:spcBef>
            </a:pPr>
            <a:r>
              <a:rPr lang="en-US" b="1" dirty="0"/>
              <a:t>Reflection</a:t>
            </a:r>
            <a:r>
              <a:rPr lang="en-US" dirty="0"/>
              <a:t>: my choice for study and why.</a:t>
            </a:r>
          </a:p>
          <a:p>
            <a:pPr lvl="0">
              <a:spcBef>
                <a:spcPts val="0"/>
              </a:spcBef>
            </a:pPr>
            <a:r>
              <a:rPr lang="en-US" b="1" dirty="0"/>
              <a:t>Timeline and Goals</a:t>
            </a:r>
          </a:p>
          <a:p>
            <a:pPr lvl="0">
              <a:spcBef>
                <a:spcPts val="0"/>
              </a:spcBef>
            </a:pPr>
            <a:r>
              <a:rPr lang="en-US" b="1" dirty="0"/>
              <a:t>Background knowledge </a:t>
            </a:r>
            <a:r>
              <a:rPr lang="en-US" dirty="0"/>
              <a:t>collected</a:t>
            </a:r>
          </a:p>
          <a:p>
            <a:pPr lvl="0">
              <a:spcBef>
                <a:spcPts val="0"/>
              </a:spcBef>
            </a:pPr>
            <a:r>
              <a:rPr lang="en-US" b="1" dirty="0"/>
              <a:t>Sources</a:t>
            </a:r>
            <a:r>
              <a:rPr lang="en-US" dirty="0"/>
              <a:t>: annotated bibliography</a:t>
            </a:r>
          </a:p>
          <a:p>
            <a:pPr lvl="0">
              <a:spcBef>
                <a:spcPts val="0"/>
              </a:spcBef>
            </a:pPr>
            <a:r>
              <a:rPr lang="en-US" b="1" dirty="0"/>
              <a:t>My Research Question</a:t>
            </a:r>
          </a:p>
          <a:p>
            <a:pPr lvl="0">
              <a:spcBef>
                <a:spcPts val="0"/>
              </a:spcBef>
            </a:pPr>
            <a:r>
              <a:rPr lang="en-US" dirty="0"/>
              <a:t>Research </a:t>
            </a:r>
            <a:r>
              <a:rPr lang="en-US" b="1" dirty="0" smtClean="0"/>
              <a:t>Notes</a:t>
            </a:r>
            <a:endParaRPr lang="en-US" b="1" dirty="0"/>
          </a:p>
          <a:p>
            <a:pPr lvl="0">
              <a:spcBef>
                <a:spcPts val="0"/>
              </a:spcBef>
            </a:pPr>
            <a:r>
              <a:rPr lang="en-US" b="1" dirty="0"/>
              <a:t>Reflection</a:t>
            </a:r>
            <a:r>
              <a:rPr lang="en-US" dirty="0"/>
              <a:t>: am I ready to proceed? Do I need to do more research?</a:t>
            </a:r>
          </a:p>
          <a:p>
            <a:pPr lvl="0">
              <a:spcBef>
                <a:spcPts val="0"/>
              </a:spcBef>
            </a:pPr>
            <a:r>
              <a:rPr lang="en-US" b="1" dirty="0"/>
              <a:t>Outline</a:t>
            </a:r>
          </a:p>
          <a:p>
            <a:pPr lvl="0">
              <a:spcBef>
                <a:spcPts val="0"/>
              </a:spcBef>
            </a:pPr>
            <a:r>
              <a:rPr lang="en-US" b="1" dirty="0"/>
              <a:t>Wow factor </a:t>
            </a:r>
            <a:r>
              <a:rPr lang="en-US" dirty="0"/>
              <a:t>– create new meaning, ask new questions.</a:t>
            </a:r>
          </a:p>
          <a:p>
            <a:pPr lvl="0">
              <a:spcBef>
                <a:spcPts val="0"/>
              </a:spcBef>
            </a:pPr>
            <a:r>
              <a:rPr lang="en-US" b="1" dirty="0"/>
              <a:t>Draft </a:t>
            </a:r>
          </a:p>
          <a:p>
            <a:pPr lvl="0">
              <a:spcBef>
                <a:spcPts val="0"/>
              </a:spcBef>
            </a:pPr>
            <a:r>
              <a:rPr lang="en-US" b="1" dirty="0"/>
              <a:t>Project </a:t>
            </a:r>
          </a:p>
          <a:p>
            <a:pPr lvl="0">
              <a:spcBef>
                <a:spcPts val="0"/>
              </a:spcBef>
            </a:pPr>
            <a:r>
              <a:rPr lang="en-US" dirty="0"/>
              <a:t>Preparations for </a:t>
            </a:r>
            <a:r>
              <a:rPr lang="en-US" b="1" dirty="0"/>
              <a:t>presentation</a:t>
            </a:r>
          </a:p>
          <a:p>
            <a:pPr lvl="0">
              <a:spcBef>
                <a:spcPts val="0"/>
              </a:spcBef>
            </a:pPr>
            <a:r>
              <a:rPr lang="en-US" b="1" dirty="0"/>
              <a:t>Reflection</a:t>
            </a:r>
            <a:r>
              <a:rPr lang="en-US" dirty="0"/>
              <a:t>: in the end what did I do well, what did I learn, what would I do differently next time.</a:t>
            </a:r>
          </a:p>
          <a:p>
            <a:endParaRPr lang="en-US" dirty="0"/>
          </a:p>
        </p:txBody>
      </p:sp>
    </p:spTree>
    <p:extLst>
      <p:ext uri="{BB962C8B-B14F-4D97-AF65-F5344CB8AC3E}">
        <p14:creationId xmlns:p14="http://schemas.microsoft.com/office/powerpoint/2010/main" val="94813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 Build Knowledge and Explore Ideas</a:t>
            </a:r>
            <a:endParaRPr lang="en-US" dirty="0"/>
          </a:p>
        </p:txBody>
      </p:sp>
      <p:sp>
        <p:nvSpPr>
          <p:cNvPr id="3" name="Content Placeholder 2"/>
          <p:cNvSpPr>
            <a:spLocks noGrp="1"/>
          </p:cNvSpPr>
          <p:nvPr>
            <p:ph idx="1"/>
          </p:nvPr>
        </p:nvSpPr>
        <p:spPr/>
        <p:txBody>
          <a:bodyPr/>
          <a:lstStyle/>
          <a:p>
            <a:r>
              <a:rPr lang="en-US" dirty="0" smtClean="0"/>
              <a:t>You have gained some content knowledge in your course, now you have the opportunity to explore one issue or aspect in a deeper, more thoughtful way.</a:t>
            </a:r>
          </a:p>
          <a:p>
            <a:r>
              <a:rPr lang="en-US" dirty="0" smtClean="0"/>
              <a:t>This is a difficult stage as students are unfamiliar with the idea of reading to explore &amp; expand their knowledge. Here, you determine what information already exists, and consider how to use that new knowledge to address a personally generated question.</a:t>
            </a:r>
          </a:p>
          <a:p>
            <a:pPr lvl="1">
              <a:buFont typeface="Wingdings" panose="05000000000000000000" pitchFamily="2" charset="2"/>
              <a:buChar char="Ø"/>
            </a:pPr>
            <a:r>
              <a:rPr lang="en-US" dirty="0" smtClean="0"/>
              <a:t>Choose a topic or issue to pursue.</a:t>
            </a:r>
          </a:p>
          <a:p>
            <a:pPr lvl="1">
              <a:buFont typeface="Wingdings" panose="05000000000000000000" pitchFamily="2" charset="2"/>
              <a:buChar char="Ø"/>
            </a:pPr>
            <a:r>
              <a:rPr lang="en-US" dirty="0" smtClean="0"/>
              <a:t>Read widely on that topic to determine what information and ideas are available and how will this inform my question creation?</a:t>
            </a:r>
          </a:p>
          <a:p>
            <a:pPr lvl="1">
              <a:buFont typeface="Wingdings" panose="05000000000000000000" pitchFamily="2" charset="2"/>
              <a:buChar char="Ø"/>
            </a:pPr>
            <a:r>
              <a:rPr lang="en-US" dirty="0" smtClean="0"/>
              <a:t>Begin to collect information sources through an Annotated Bibliography.</a:t>
            </a:r>
            <a:endParaRPr lang="en-US" dirty="0"/>
          </a:p>
        </p:txBody>
      </p:sp>
    </p:spTree>
    <p:extLst>
      <p:ext uri="{BB962C8B-B14F-4D97-AF65-F5344CB8AC3E}">
        <p14:creationId xmlns:p14="http://schemas.microsoft.com/office/powerpoint/2010/main" val="5038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Building Knowledge and Exploring Ideas SAMPLE</a:t>
            </a:r>
            <a:endParaRPr lang="en-CA" dirty="0"/>
          </a:p>
        </p:txBody>
      </p:sp>
      <p:pic>
        <p:nvPicPr>
          <p:cNvPr id="6" name="Content Placeholder 5"/>
          <p:cNvPicPr>
            <a:picLocks noGrp="1" noChangeAspect="1"/>
          </p:cNvPicPr>
          <p:nvPr>
            <p:ph sz="half" idx="1"/>
          </p:nvPr>
        </p:nvPicPr>
        <p:blipFill>
          <a:blip r:embed="rId2"/>
          <a:stretch>
            <a:fillRect/>
          </a:stretch>
        </p:blipFill>
        <p:spPr>
          <a:xfrm>
            <a:off x="1685295" y="1828800"/>
            <a:ext cx="3633461" cy="4351338"/>
          </a:xfrm>
          <a:prstGeom prst="rect">
            <a:avLst/>
          </a:prstGeom>
        </p:spPr>
      </p:pic>
      <p:pic>
        <p:nvPicPr>
          <p:cNvPr id="7" name="Content Placeholder 6"/>
          <p:cNvPicPr>
            <a:picLocks noGrp="1" noChangeAspect="1"/>
          </p:cNvPicPr>
          <p:nvPr>
            <p:ph sz="half" idx="2"/>
          </p:nvPr>
        </p:nvPicPr>
        <p:blipFill>
          <a:blip r:embed="rId3"/>
          <a:stretch>
            <a:fillRect/>
          </a:stretch>
        </p:blipFill>
        <p:spPr>
          <a:xfrm>
            <a:off x="6718239" y="1828800"/>
            <a:ext cx="3297360" cy="4351338"/>
          </a:xfrm>
          <a:prstGeom prst="rect">
            <a:avLst/>
          </a:prstGeom>
        </p:spPr>
      </p:pic>
    </p:spTree>
    <p:extLst>
      <p:ext uri="{BB962C8B-B14F-4D97-AF65-F5344CB8AC3E}">
        <p14:creationId xmlns:p14="http://schemas.microsoft.com/office/powerpoint/2010/main" val="104571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Resources &amp; </a:t>
            </a:r>
            <a:br>
              <a:rPr lang="en-US" dirty="0" smtClean="0"/>
            </a:br>
            <a:r>
              <a:rPr lang="en-US" dirty="0" smtClean="0"/>
              <a:t>Create a Question</a:t>
            </a:r>
            <a:endParaRPr lang="en-US" dirty="0"/>
          </a:p>
        </p:txBody>
      </p:sp>
      <p:sp>
        <p:nvSpPr>
          <p:cNvPr id="3" name="Content Placeholder 2"/>
          <p:cNvSpPr>
            <a:spLocks noGrp="1"/>
          </p:cNvSpPr>
          <p:nvPr>
            <p:ph idx="1"/>
          </p:nvPr>
        </p:nvSpPr>
        <p:spPr/>
        <p:txBody>
          <a:bodyPr/>
          <a:lstStyle/>
          <a:p>
            <a:r>
              <a:rPr lang="en-US" dirty="0" smtClean="0"/>
              <a:t>Using what you have learned through your reading and exploring, </a:t>
            </a:r>
            <a:r>
              <a:rPr lang="en-US" smtClean="0"/>
              <a:t>now is </a:t>
            </a:r>
            <a:r>
              <a:rPr lang="en-US" dirty="0" smtClean="0"/>
              <a:t>the time to create your Inquiry Question. Consider</a:t>
            </a:r>
          </a:p>
          <a:p>
            <a:pPr lvl="1">
              <a:buFont typeface="Wingdings" panose="05000000000000000000" pitchFamily="2" charset="2"/>
              <a:buChar char="Ø"/>
            </a:pPr>
            <a:r>
              <a:rPr lang="en-CA" dirty="0"/>
              <a:t>What are some of the important things you have learned in the course/about the topic?</a:t>
            </a:r>
          </a:p>
          <a:p>
            <a:pPr lvl="1">
              <a:buFont typeface="Wingdings" panose="05000000000000000000" pitchFamily="2" charset="2"/>
              <a:buChar char="Ø"/>
            </a:pPr>
            <a:r>
              <a:rPr lang="en-CA" dirty="0"/>
              <a:t>What was surprising or new to you?</a:t>
            </a:r>
          </a:p>
          <a:p>
            <a:pPr lvl="1">
              <a:buFont typeface="Wingdings" panose="05000000000000000000" pitchFamily="2" charset="2"/>
              <a:buChar char="Ø"/>
            </a:pPr>
            <a:r>
              <a:rPr lang="en-CA" dirty="0"/>
              <a:t>What are some things that you already knew?  From where did you learn these things?</a:t>
            </a:r>
          </a:p>
          <a:p>
            <a:pPr lvl="1">
              <a:buFont typeface="Wingdings" panose="05000000000000000000" pitchFamily="2" charset="2"/>
              <a:buChar char="Ø"/>
            </a:pPr>
            <a:r>
              <a:rPr lang="en-CA" dirty="0"/>
              <a:t>What are ideas that have come to mind since taking this course/learning about this topic?</a:t>
            </a:r>
          </a:p>
          <a:p>
            <a:pPr lvl="1">
              <a:buFont typeface="Wingdings" panose="05000000000000000000" pitchFamily="2" charset="2"/>
              <a:buChar char="Ø"/>
            </a:pPr>
            <a:r>
              <a:rPr lang="en-CA" dirty="0"/>
              <a:t>What would you like to know more about based on the course/topic</a:t>
            </a:r>
            <a:r>
              <a:rPr lang="en-CA" dirty="0" smtClean="0"/>
              <a:t>?</a:t>
            </a:r>
          </a:p>
          <a:p>
            <a:pPr marL="274320" lvl="1" indent="0">
              <a:buNone/>
            </a:pPr>
            <a:endParaRPr lang="en-CA" dirty="0"/>
          </a:p>
          <a:p>
            <a:r>
              <a:rPr lang="en-US" dirty="0" smtClean="0"/>
              <a:t>With your expanding Annotated Bibliography, you can now delve in to your research.</a:t>
            </a:r>
            <a:endParaRPr lang="en-US" dirty="0"/>
          </a:p>
        </p:txBody>
      </p:sp>
    </p:spTree>
    <p:extLst>
      <p:ext uri="{BB962C8B-B14F-4D97-AF65-F5344CB8AC3E}">
        <p14:creationId xmlns:p14="http://schemas.microsoft.com/office/powerpoint/2010/main" val="412062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386" y="17243"/>
            <a:ext cx="5384982" cy="6718408"/>
          </a:xfrm>
          <a:prstGeom prst="rect">
            <a:avLst/>
          </a:prstGeom>
        </p:spPr>
      </p:pic>
    </p:spTree>
    <p:extLst>
      <p:ext uri="{BB962C8B-B14F-4D97-AF65-F5344CB8AC3E}">
        <p14:creationId xmlns:p14="http://schemas.microsoft.com/office/powerpoint/2010/main" val="1174253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emplate>TM03457515[[fn=View]]</Template>
  <TotalTime>184</TotalTime>
  <Words>939</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Schoolbook</vt:lpstr>
      <vt:lpstr>Wingdings</vt:lpstr>
      <vt:lpstr>Wingdings 2</vt:lpstr>
      <vt:lpstr>View</vt:lpstr>
      <vt:lpstr>Your Inquiry Project</vt:lpstr>
      <vt:lpstr>PowerPoint Presentation</vt:lpstr>
      <vt:lpstr>How is an Inquiry Project different?</vt:lpstr>
      <vt:lpstr>Your Inquiry Portfolio</vt:lpstr>
      <vt:lpstr>Portfolio Entries</vt:lpstr>
      <vt:lpstr>Getting Started – Build Knowledge and Explore Ideas</vt:lpstr>
      <vt:lpstr>Building Knowledge and Exploring Ideas SAMPLE</vt:lpstr>
      <vt:lpstr>Identify Resources &amp;  Create a Question</vt:lpstr>
      <vt:lpstr>PowerPoint Presentation</vt:lpstr>
      <vt:lpstr>PowerPoint Presentation</vt:lpstr>
      <vt:lpstr>Collect Information: Take Notes,  Summarize &amp; Paraphrase</vt:lpstr>
      <vt:lpstr>Building Knowledge and Exploring Ideas SAMPLE</vt:lpstr>
      <vt:lpstr>Research Ethics and Plagiarism</vt:lpstr>
      <vt:lpstr>Analyze, Synthesize and Create</vt:lpstr>
      <vt:lpstr>PowerPoint Presentation</vt:lpstr>
      <vt:lpstr>PowerPoint Presentation</vt:lpstr>
      <vt:lpstr>Present, Share, Evaluate &amp; Reflect</vt:lpstr>
      <vt:lpstr>Assessment</vt:lpstr>
      <vt:lpstr>Assessment con’t</vt:lpstr>
      <vt:lpstr>Handout Package</vt:lpstr>
      <vt:lpstr>http://librarysupportedinquiry.weebly.com</vt:lpstr>
    </vt:vector>
  </TitlesOfParts>
  <Company>School District #36 (Surrey)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Inquiry Project</dc:title>
  <dc:creator>Martha Cameron</dc:creator>
  <cp:lastModifiedBy>Martha Cameron</cp:lastModifiedBy>
  <cp:revision>25</cp:revision>
  <dcterms:created xsi:type="dcterms:W3CDTF">2016-12-02T21:19:29Z</dcterms:created>
  <dcterms:modified xsi:type="dcterms:W3CDTF">2018-01-10T19:27:22Z</dcterms:modified>
</cp:coreProperties>
</file>